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sldIdLst>
    <p:sldId id="302" r:id="rId2"/>
    <p:sldId id="264" r:id="rId3"/>
    <p:sldId id="317" r:id="rId4"/>
    <p:sldId id="268" r:id="rId5"/>
    <p:sldId id="327" r:id="rId6"/>
    <p:sldId id="334" r:id="rId7"/>
    <p:sldId id="345" r:id="rId8"/>
    <p:sldId id="346" r:id="rId9"/>
    <p:sldId id="347" r:id="rId10"/>
    <p:sldId id="360" r:id="rId11"/>
    <p:sldId id="349" r:id="rId12"/>
    <p:sldId id="350" r:id="rId13"/>
    <p:sldId id="362" r:id="rId14"/>
    <p:sldId id="342" r:id="rId15"/>
    <p:sldId id="303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1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pos="28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F6DC"/>
    <a:srgbClr val="BDEDFF"/>
    <a:srgbClr val="00A3DA"/>
    <a:srgbClr val="EDF7FF"/>
    <a:srgbClr val="0070C0"/>
    <a:srgbClr val="48B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32" autoAdjust="0"/>
  </p:normalViewPr>
  <p:slideViewPr>
    <p:cSldViewPr>
      <p:cViewPr varScale="1">
        <p:scale>
          <a:sx n="114" d="100"/>
          <a:sy n="114" d="100"/>
        </p:scale>
        <p:origin x="64" y="85"/>
      </p:cViewPr>
      <p:guideLst>
        <p:guide orient="horz" pos="1620"/>
        <p:guide pos="2918"/>
        <p:guide orient="horz" pos="352"/>
        <p:guide pos="28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6BB8D-6120-480C-B789-6ECDE4BD4072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40CAE353-3D70-46C6-A8D9-D124CF9096D6}">
      <dgm:prSet phldrT="[Text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zh-CN" altLang="en-US" sz="900" b="1" dirty="0">
              <a:solidFill>
                <a:schemeClr val="tx1">
                  <a:lumMod val="65000"/>
                  <a:lumOff val="35000"/>
                </a:schemeClr>
              </a:solidFill>
            </a:rPr>
            <a:t>安全</a:t>
          </a:r>
          <a:endParaRPr lang="en-US" altLang="zh-CN" sz="900" b="1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r>
            <a:rPr lang="zh-CN" altLang="en-US" sz="900" b="1" dirty="0">
              <a:solidFill>
                <a:schemeClr val="tx1">
                  <a:lumMod val="65000"/>
                  <a:lumOff val="35000"/>
                </a:schemeClr>
              </a:solidFill>
            </a:rPr>
            <a:t>价值</a:t>
          </a:r>
        </a:p>
      </dgm:t>
    </dgm:pt>
    <dgm:pt modelId="{14DD2CB7-AFA7-44EE-9EDA-32F7A0634BA4}" type="parTrans" cxnId="{F2B34FA4-C2A2-484F-B6C1-029CF87A5F91}">
      <dgm:prSet/>
      <dgm:spPr/>
      <dgm:t>
        <a:bodyPr/>
        <a:lstStyle/>
        <a:p>
          <a:endParaRPr lang="zh-CN" altLang="en-US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CD9B9D7-4D12-4BA3-ABBE-6667071EEBCE}" type="sibTrans" cxnId="{F2B34FA4-C2A2-484F-B6C1-029CF87A5F91}">
      <dgm:prSet/>
      <dgm:spPr/>
      <dgm:t>
        <a:bodyPr/>
        <a:lstStyle/>
        <a:p>
          <a:endParaRPr lang="zh-CN" altLang="en-US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204EAA4-B75F-422A-BD85-1C9DFEE97BA7}">
      <dgm:prSet phldrT="[Text]" custT="1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zh-CN" altLang="en-US" sz="900" b="1" dirty="0">
              <a:solidFill>
                <a:schemeClr val="tx1">
                  <a:lumMod val="65000"/>
                  <a:lumOff val="35000"/>
                </a:schemeClr>
              </a:solidFill>
            </a:rPr>
            <a:t>管理</a:t>
          </a:r>
          <a:endParaRPr lang="en-US" altLang="zh-CN" sz="900" b="1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r>
            <a:rPr lang="zh-CN" altLang="en-US" sz="900" b="1" dirty="0">
              <a:solidFill>
                <a:schemeClr val="tx1">
                  <a:lumMod val="65000"/>
                  <a:lumOff val="35000"/>
                </a:schemeClr>
              </a:solidFill>
            </a:rPr>
            <a:t>价值</a:t>
          </a:r>
        </a:p>
      </dgm:t>
    </dgm:pt>
    <dgm:pt modelId="{A2077DAB-F2FE-4D99-B10B-937BA668F659}" type="parTrans" cxnId="{71EC226C-6D80-479A-8734-EDBAAF2A799E}">
      <dgm:prSet/>
      <dgm:spPr/>
      <dgm:t>
        <a:bodyPr/>
        <a:lstStyle/>
        <a:p>
          <a:endParaRPr lang="zh-CN" altLang="en-US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0B361ED-4D9C-497E-8EFE-E093808A1C3C}" type="sibTrans" cxnId="{71EC226C-6D80-479A-8734-EDBAAF2A799E}">
      <dgm:prSet/>
      <dgm:spPr/>
      <dgm:t>
        <a:bodyPr/>
        <a:lstStyle/>
        <a:p>
          <a:endParaRPr lang="zh-CN" altLang="en-US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6602AF8-A72D-4747-8358-C05F12EC1CDB}">
      <dgm:prSet phldrT="[Text]" custT="1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zh-CN" altLang="en-US" sz="900" b="1" dirty="0">
              <a:solidFill>
                <a:schemeClr val="tx1">
                  <a:lumMod val="65000"/>
                  <a:lumOff val="35000"/>
                </a:schemeClr>
              </a:solidFill>
            </a:rPr>
            <a:t>经济</a:t>
          </a:r>
          <a:endParaRPr lang="en-US" altLang="zh-CN" sz="900" b="1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r>
            <a:rPr lang="zh-CN" altLang="en-US" sz="900" b="1" dirty="0">
              <a:solidFill>
                <a:schemeClr val="tx1">
                  <a:lumMod val="65000"/>
                  <a:lumOff val="35000"/>
                </a:schemeClr>
              </a:solidFill>
            </a:rPr>
            <a:t>价值</a:t>
          </a:r>
        </a:p>
      </dgm:t>
    </dgm:pt>
    <dgm:pt modelId="{22D851A7-5663-4F05-81EE-055FAFF463C4}" type="parTrans" cxnId="{C5F3C97A-F12F-478D-9DD6-DB4DAB260195}">
      <dgm:prSet/>
      <dgm:spPr/>
      <dgm:t>
        <a:bodyPr/>
        <a:lstStyle/>
        <a:p>
          <a:endParaRPr lang="zh-CN" altLang="en-US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76B5906-200B-4DAA-B054-5312C176C38B}" type="sibTrans" cxnId="{C5F3C97A-F12F-478D-9DD6-DB4DAB260195}">
      <dgm:prSet/>
      <dgm:spPr/>
      <dgm:t>
        <a:bodyPr/>
        <a:lstStyle/>
        <a:p>
          <a:endParaRPr lang="zh-CN" altLang="en-US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B35D611-9D07-4019-80ED-40538D3B1EA8}" type="pres">
      <dgm:prSet presAssocID="{CB76BB8D-6120-480C-B789-6ECDE4BD4072}" presName="compositeShape" presStyleCnt="0">
        <dgm:presLayoutVars>
          <dgm:chMax val="7"/>
          <dgm:dir/>
          <dgm:resizeHandles val="exact"/>
        </dgm:presLayoutVars>
      </dgm:prSet>
      <dgm:spPr/>
    </dgm:pt>
    <dgm:pt modelId="{57B57AE6-CE6B-4D30-91CC-1386AF941684}" type="pres">
      <dgm:prSet presAssocID="{40CAE353-3D70-46C6-A8D9-D124CF9096D6}" presName="circ1" presStyleLbl="vennNode1" presStyleIdx="0" presStyleCnt="3"/>
      <dgm:spPr/>
    </dgm:pt>
    <dgm:pt modelId="{5D9D122D-0FAA-493E-A5C4-098C284425DE}" type="pres">
      <dgm:prSet presAssocID="{40CAE353-3D70-46C6-A8D9-D124CF9096D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98505CA-DB5D-41B9-A87D-EEFDEC36CE82}" type="pres">
      <dgm:prSet presAssocID="{7204EAA4-B75F-422A-BD85-1C9DFEE97BA7}" presName="circ2" presStyleLbl="vennNode1" presStyleIdx="1" presStyleCnt="3"/>
      <dgm:spPr/>
    </dgm:pt>
    <dgm:pt modelId="{310D2879-0C0C-4792-89C1-9A2BEA71023F}" type="pres">
      <dgm:prSet presAssocID="{7204EAA4-B75F-422A-BD85-1C9DFEE97B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40F6E73-C811-4226-ADB2-BA5F91277FF3}" type="pres">
      <dgm:prSet presAssocID="{06602AF8-A72D-4747-8358-C05F12EC1CDB}" presName="circ3" presStyleLbl="vennNode1" presStyleIdx="2" presStyleCnt="3"/>
      <dgm:spPr/>
    </dgm:pt>
    <dgm:pt modelId="{74D06198-3138-421A-B3DF-2AA1A0DBAA4D}" type="pres">
      <dgm:prSet presAssocID="{06602AF8-A72D-4747-8358-C05F12EC1C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A3E263A-96AC-436B-AB2B-788B020ED088}" type="presOf" srcId="{7204EAA4-B75F-422A-BD85-1C9DFEE97BA7}" destId="{C98505CA-DB5D-41B9-A87D-EEFDEC36CE82}" srcOrd="0" destOrd="0" presId="urn:microsoft.com/office/officeart/2005/8/layout/venn1"/>
    <dgm:cxn modelId="{409E833A-E92A-44FD-9FFC-F63E1C0651C9}" type="presOf" srcId="{40CAE353-3D70-46C6-A8D9-D124CF9096D6}" destId="{5D9D122D-0FAA-493E-A5C4-098C284425DE}" srcOrd="1" destOrd="0" presId="urn:microsoft.com/office/officeart/2005/8/layout/venn1"/>
    <dgm:cxn modelId="{50883049-2E18-44CF-BCDD-CC59CDB94379}" type="presOf" srcId="{CB76BB8D-6120-480C-B789-6ECDE4BD4072}" destId="{AB35D611-9D07-4019-80ED-40538D3B1EA8}" srcOrd="0" destOrd="0" presId="urn:microsoft.com/office/officeart/2005/8/layout/venn1"/>
    <dgm:cxn modelId="{71EC226C-6D80-479A-8734-EDBAAF2A799E}" srcId="{CB76BB8D-6120-480C-B789-6ECDE4BD4072}" destId="{7204EAA4-B75F-422A-BD85-1C9DFEE97BA7}" srcOrd="1" destOrd="0" parTransId="{A2077DAB-F2FE-4D99-B10B-937BA668F659}" sibTransId="{60B361ED-4D9C-497E-8EFE-E093808A1C3C}"/>
    <dgm:cxn modelId="{C5F3C97A-F12F-478D-9DD6-DB4DAB260195}" srcId="{CB76BB8D-6120-480C-B789-6ECDE4BD4072}" destId="{06602AF8-A72D-4747-8358-C05F12EC1CDB}" srcOrd="2" destOrd="0" parTransId="{22D851A7-5663-4F05-81EE-055FAFF463C4}" sibTransId="{576B5906-200B-4DAA-B054-5312C176C38B}"/>
    <dgm:cxn modelId="{973E527B-71ED-437C-B489-9F6C4E05A364}" type="presOf" srcId="{40CAE353-3D70-46C6-A8D9-D124CF9096D6}" destId="{57B57AE6-CE6B-4D30-91CC-1386AF941684}" srcOrd="0" destOrd="0" presId="urn:microsoft.com/office/officeart/2005/8/layout/venn1"/>
    <dgm:cxn modelId="{F2B34FA4-C2A2-484F-B6C1-029CF87A5F91}" srcId="{CB76BB8D-6120-480C-B789-6ECDE4BD4072}" destId="{40CAE353-3D70-46C6-A8D9-D124CF9096D6}" srcOrd="0" destOrd="0" parTransId="{14DD2CB7-AFA7-44EE-9EDA-32F7A0634BA4}" sibTransId="{DCD9B9D7-4D12-4BA3-ABBE-6667071EEBCE}"/>
    <dgm:cxn modelId="{740771D2-0B82-4702-988E-9D87AEFA7299}" type="presOf" srcId="{06602AF8-A72D-4747-8358-C05F12EC1CDB}" destId="{B40F6E73-C811-4226-ADB2-BA5F91277FF3}" srcOrd="0" destOrd="0" presId="urn:microsoft.com/office/officeart/2005/8/layout/venn1"/>
    <dgm:cxn modelId="{573B44D3-D916-4BAD-886C-A0EDD0A3A457}" type="presOf" srcId="{7204EAA4-B75F-422A-BD85-1C9DFEE97BA7}" destId="{310D2879-0C0C-4792-89C1-9A2BEA71023F}" srcOrd="1" destOrd="0" presId="urn:microsoft.com/office/officeart/2005/8/layout/venn1"/>
    <dgm:cxn modelId="{B20353F8-AB76-4040-A6DA-023816F2BC81}" type="presOf" srcId="{06602AF8-A72D-4747-8358-C05F12EC1CDB}" destId="{74D06198-3138-421A-B3DF-2AA1A0DBAA4D}" srcOrd="1" destOrd="0" presId="urn:microsoft.com/office/officeart/2005/8/layout/venn1"/>
    <dgm:cxn modelId="{D9CCDD45-2593-409A-A7E2-BF4413DDF751}" type="presParOf" srcId="{AB35D611-9D07-4019-80ED-40538D3B1EA8}" destId="{57B57AE6-CE6B-4D30-91CC-1386AF941684}" srcOrd="0" destOrd="0" presId="urn:microsoft.com/office/officeart/2005/8/layout/venn1"/>
    <dgm:cxn modelId="{B8ACF892-EC95-4AEC-A42A-05BE7FDD3434}" type="presParOf" srcId="{AB35D611-9D07-4019-80ED-40538D3B1EA8}" destId="{5D9D122D-0FAA-493E-A5C4-098C284425DE}" srcOrd="1" destOrd="0" presId="urn:microsoft.com/office/officeart/2005/8/layout/venn1"/>
    <dgm:cxn modelId="{C4F17256-4D66-4EB3-95D6-ADD1747EB594}" type="presParOf" srcId="{AB35D611-9D07-4019-80ED-40538D3B1EA8}" destId="{C98505CA-DB5D-41B9-A87D-EEFDEC36CE82}" srcOrd="2" destOrd="0" presId="urn:microsoft.com/office/officeart/2005/8/layout/venn1"/>
    <dgm:cxn modelId="{F402446B-B85E-4E79-BAFD-2EADEB54678A}" type="presParOf" srcId="{AB35D611-9D07-4019-80ED-40538D3B1EA8}" destId="{310D2879-0C0C-4792-89C1-9A2BEA71023F}" srcOrd="3" destOrd="0" presId="urn:microsoft.com/office/officeart/2005/8/layout/venn1"/>
    <dgm:cxn modelId="{2027956D-9CD8-4213-9395-9D0A43404FF0}" type="presParOf" srcId="{AB35D611-9D07-4019-80ED-40538D3B1EA8}" destId="{B40F6E73-C811-4226-ADB2-BA5F91277FF3}" srcOrd="4" destOrd="0" presId="urn:microsoft.com/office/officeart/2005/8/layout/venn1"/>
    <dgm:cxn modelId="{DA522E5D-E35F-4849-8E15-BA9AA70DEEB1}" type="presParOf" srcId="{AB35D611-9D07-4019-80ED-40538D3B1EA8}" destId="{74D06198-3138-421A-B3DF-2AA1A0DBAA4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57AE6-CE6B-4D30-91CC-1386AF941684}">
      <dsp:nvSpPr>
        <dsp:cNvPr id="0" name=""/>
        <dsp:cNvSpPr/>
      </dsp:nvSpPr>
      <dsp:spPr>
        <a:xfrm>
          <a:off x="468613" y="20249"/>
          <a:ext cx="971989" cy="971989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安全</a:t>
          </a:r>
          <a:endParaRPr lang="en-US" altLang="zh-CN" sz="9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价值</a:t>
          </a:r>
        </a:p>
      </dsp:txBody>
      <dsp:txXfrm>
        <a:off x="598212" y="190347"/>
        <a:ext cx="712792" cy="437395"/>
      </dsp:txXfrm>
    </dsp:sp>
    <dsp:sp modelId="{C98505CA-DB5D-41B9-A87D-EEFDEC36CE82}">
      <dsp:nvSpPr>
        <dsp:cNvPr id="0" name=""/>
        <dsp:cNvSpPr/>
      </dsp:nvSpPr>
      <dsp:spPr>
        <a:xfrm>
          <a:off x="819340" y="627743"/>
          <a:ext cx="971989" cy="971989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管理</a:t>
          </a:r>
          <a:endParaRPr lang="en-US" altLang="zh-CN" sz="9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价值</a:t>
          </a:r>
        </a:p>
      </dsp:txBody>
      <dsp:txXfrm>
        <a:off x="1116606" y="878840"/>
        <a:ext cx="583193" cy="534594"/>
      </dsp:txXfrm>
    </dsp:sp>
    <dsp:sp modelId="{B40F6E73-C811-4226-ADB2-BA5F91277FF3}">
      <dsp:nvSpPr>
        <dsp:cNvPr id="0" name=""/>
        <dsp:cNvSpPr/>
      </dsp:nvSpPr>
      <dsp:spPr>
        <a:xfrm>
          <a:off x="117887" y="627743"/>
          <a:ext cx="971989" cy="971989"/>
        </a:xfrm>
        <a:prstGeom prst="ellipse">
          <a:avLst/>
        </a:prstGeom>
        <a:solidFill>
          <a:schemeClr val="accent4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经济</a:t>
          </a:r>
          <a:endParaRPr lang="en-US" altLang="zh-CN" sz="9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价值</a:t>
          </a:r>
        </a:p>
      </dsp:txBody>
      <dsp:txXfrm>
        <a:off x="209416" y="878840"/>
        <a:ext cx="583193" cy="534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今天很开心，在这里和大家一起介绍下数元， 也一起分享下我们对于在电务， 配电，能源管理等方面的看法；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对于客户来讲，我们主要提供了四类产品来满足不同客户的需求； </a:t>
            </a:r>
            <a:endParaRPr lang="en-US" altLang="zh-CN" dirty="0"/>
          </a:p>
          <a:p>
            <a:r>
              <a:rPr lang="zh-CN" altLang="en-US"/>
              <a:t>首先是重要的运维管理， 我们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71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我们目前聚焦的产业， 是智慧电力运营服务；随着互联网概念的普及，电改后的电力市场化， 以及物联网技术的发展，  遍布全国的数百万用电企业， 都需要配用电数字化服务，来提升整体效率及用能质量； 直接催生了一个百亿级别的市场；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在这个过程中，高耗能企业级的客户， 以及专业的电力服务商成为了我们主要服务的客户； </a:t>
            </a:r>
            <a:endParaRPr lang="en-US" altLang="zh-CN" dirty="0"/>
          </a:p>
          <a:p>
            <a:r>
              <a:rPr lang="zh-CN" altLang="en-US" dirty="0"/>
              <a:t>我们通过提供 在线的智慧能源平台， 电力物联网的整体解决方案， 以及线上线下的服务， 来去满足客户各项的智慧运营需求； 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 作为数元， 我们成立的使命就是致力于配电设备的智能物联， 与合作伙伴共创， 数字化电力服务新纪元； 同时这也是我们公司名字数元的来历；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我们通过线上的</a:t>
            </a:r>
            <a:r>
              <a:rPr lang="en-US" altLang="zh-CN" dirty="0"/>
              <a:t>IT</a:t>
            </a:r>
            <a:r>
              <a:rPr lang="zh-CN" altLang="en-US" dirty="0"/>
              <a:t>技术， 以及线下的运营技术， 来赋能电力服务商， 为用电用户创造用能价值； </a:t>
            </a:r>
            <a:endParaRPr lang="en-US" altLang="zh-CN" dirty="0"/>
          </a:p>
          <a:p>
            <a:r>
              <a:rPr lang="zh-CN" altLang="en-US" dirty="0"/>
              <a:t>主要集中在安全</a:t>
            </a:r>
            <a:r>
              <a:rPr lang="en-US" altLang="zh-CN" dirty="0"/>
              <a:t>/ </a:t>
            </a:r>
            <a:r>
              <a:rPr lang="zh-CN" altLang="en-US" dirty="0"/>
              <a:t>经济</a:t>
            </a:r>
            <a:r>
              <a:rPr lang="en-US" altLang="zh-CN" dirty="0"/>
              <a:t>/ </a:t>
            </a:r>
            <a:r>
              <a:rPr lang="zh-CN" altLang="en-US" dirty="0"/>
              <a:t>管理等三方面；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65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目前，技术研发及市场研究方面，是由从浙江省电力公司及相关单位出来的徐涛，俞庆两位专家带队，国家电网的背景及十几年的工作经验， 保证了我们技术及研发方面的业界领先性， 对整个市场有着充分的理解； 市场营销方面， 则由前施耐德电气高级副总裁， 曹玮带队， 专注于与客户的交流， 建立高效的服务团队，为客户持续地创造数字化用电价值；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我们相信， 只有最专业的队伍，才能为客户提供最专业的服务和价值；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数元公司成立于</a:t>
            </a:r>
            <a:r>
              <a:rPr lang="en-US" altLang="zh-CN" dirty="0"/>
              <a:t>2015</a:t>
            </a:r>
            <a:r>
              <a:rPr lang="zh-CN" altLang="en-US" dirty="0"/>
              <a:t>年， 成立之初就在研发</a:t>
            </a:r>
            <a:r>
              <a:rPr lang="en-US" altLang="zh-CN" dirty="0"/>
              <a:t>i380V</a:t>
            </a:r>
            <a:r>
              <a:rPr lang="zh-CN" altLang="en-US" dirty="0"/>
              <a:t>的能源云平台，并在</a:t>
            </a:r>
            <a:r>
              <a:rPr lang="en-US" altLang="zh-CN" dirty="0"/>
              <a:t>2019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月获得</a:t>
            </a:r>
            <a:r>
              <a:rPr lang="en-US" altLang="zh-CN" dirty="0"/>
              <a:t>A</a:t>
            </a:r>
            <a:r>
              <a:rPr lang="zh-CN" altLang="en-US" dirty="0"/>
              <a:t>论融资， 截止到目前为止， 整体平台用户达到数千以上， 链接设备数万， 时刻为客户的用电价值保驾护航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96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作为一家技术驱动的新兴创业公司，我们团队的专业领域主要在电力行业的深刻理解， 以及对电力信息化的项目经验上； </a:t>
            </a:r>
            <a:endParaRPr lang="en-US" altLang="zh-CN" dirty="0"/>
          </a:p>
          <a:p>
            <a:r>
              <a:rPr lang="zh-CN" altLang="en-US" dirty="0"/>
              <a:t>同时我们将国家电网的项目系统， 梳理并重新构架， 使其更适应市场化的电力服务行业， 打造一个全能专业的平台，为客户提供价值；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862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再细分来看， 我们提供符合行业标准的整体技术体系， 和数据模型</a:t>
            </a:r>
            <a:endParaRPr lang="en-US" altLang="zh-CN" dirty="0"/>
          </a:p>
          <a:p>
            <a:r>
              <a:rPr lang="zh-CN" altLang="en-US" dirty="0"/>
              <a:t>比如， 在云平台与大数据，我们运用了</a:t>
            </a:r>
            <a:r>
              <a:rPr lang="en-US" altLang="zh-CN" dirty="0"/>
              <a:t>Hadoop</a:t>
            </a:r>
            <a:r>
              <a:rPr lang="zh-CN" altLang="en-US" dirty="0"/>
              <a:t>等技术， 以及配套的业内领先实时数据库来保障云平台的可靠性； </a:t>
            </a:r>
            <a:endParaRPr lang="en-US" altLang="zh-CN" dirty="0"/>
          </a:p>
          <a:p>
            <a:r>
              <a:rPr lang="zh-CN" altLang="en-US" dirty="0"/>
              <a:t>同时， 我们也是国内极少数从底层采用</a:t>
            </a:r>
            <a:r>
              <a:rPr lang="en-US" altLang="zh-CN" dirty="0"/>
              <a:t>IEC CIM</a:t>
            </a:r>
            <a:r>
              <a:rPr lang="zh-CN" altLang="en-US" dirty="0"/>
              <a:t>模型的电力技术公司， 保证了整体方案的规范及先进性； </a:t>
            </a:r>
            <a:endParaRPr lang="en-US" altLang="zh-CN" dirty="0"/>
          </a:p>
          <a:p>
            <a:r>
              <a:rPr lang="zh-CN" altLang="en-US" dirty="0"/>
              <a:t>另外， 对于能耗与能效模型， 是遵从</a:t>
            </a:r>
            <a:r>
              <a:rPr lang="en-US" altLang="zh-CN" dirty="0"/>
              <a:t>ISO50001 </a:t>
            </a:r>
            <a:r>
              <a:rPr lang="zh-CN" altLang="en-US" dirty="0"/>
              <a:t>以及住建部的整体评价体系；</a:t>
            </a:r>
            <a:endParaRPr lang="en-US" altLang="zh-CN" dirty="0"/>
          </a:p>
          <a:p>
            <a:r>
              <a:rPr lang="zh-CN" altLang="en-US" dirty="0"/>
              <a:t>采集通信标准涵盖了包括</a:t>
            </a:r>
            <a:r>
              <a:rPr lang="en-US" altLang="zh-CN" dirty="0"/>
              <a:t>DLT645</a:t>
            </a:r>
            <a:r>
              <a:rPr lang="zh-CN" altLang="en-US" dirty="0"/>
              <a:t>等广泛的规约， 支持各类系统及设备的接入， 保证了系统的可扩展性 ， 和易扩展性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707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那么这张图就是对于我们平台架构的一张详细的诠释；</a:t>
            </a:r>
            <a:endParaRPr lang="en-US" altLang="zh-CN" dirty="0"/>
          </a:p>
          <a:p>
            <a:r>
              <a:rPr lang="zh-CN" altLang="en-US" dirty="0"/>
              <a:t>分为了前台应用层，我们提供购售电交易模型， 设备资产运维管理， 配网运营管理， 节能增效的服务， 为企业用电客户提供综合能源服务； </a:t>
            </a:r>
            <a:endParaRPr lang="en-US" altLang="zh-CN" dirty="0"/>
          </a:p>
          <a:p>
            <a:r>
              <a:rPr lang="zh-CN" altLang="en-US" dirty="0"/>
              <a:t>同时，作为企业的合作伙伴， 他们在此平台上能够通过更多的工具， 来为企业的用能方方面面提供全方位服务；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而这一切都是建立在我们的最重要的数据大平台的基础上， 分为两个基本的部分， 数据中台</a:t>
            </a:r>
            <a:r>
              <a:rPr lang="en-US" altLang="zh-CN" dirty="0"/>
              <a:t> + </a:t>
            </a:r>
            <a:r>
              <a:rPr lang="zh-CN" altLang="en-US" dirty="0"/>
              <a:t>业务中台， 互相补充融合， 并且能够随时解决用户前台所面临的各项问题；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在模型底层，我们建立了各种基础数据模型， 并通过多元的</a:t>
            </a:r>
            <a:r>
              <a:rPr lang="en-US" altLang="zh-CN" dirty="0"/>
              <a:t>IOT</a:t>
            </a:r>
            <a:r>
              <a:rPr lang="zh-CN" altLang="en-US" dirty="0"/>
              <a:t>设备来采集各种基础数据；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53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同时，为了满足未来大数据并发及使用的需求，我们做了很多对于数据的工作； 比如千万级数据构架，支持高频采集及实时并发需求等； 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02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07A40D-D333-473A-9944-D0A869628778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6C66C4-68C2-4CB7-9B92-A11C19B312D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10904"/>
            <a:ext cx="9144000" cy="27002"/>
          </a:xfrm>
          <a:prstGeom prst="rect">
            <a:avLst/>
          </a:prstGeom>
          <a:solidFill>
            <a:srgbClr val="3898B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65">
              <a:solidFill>
                <a:srgbClr val="3898B2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99" y="28950"/>
            <a:ext cx="771116" cy="25826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4887377"/>
            <a:ext cx="9144000" cy="74235"/>
          </a:xfrm>
          <a:prstGeom prst="rect">
            <a:avLst/>
          </a:prstGeom>
          <a:solidFill>
            <a:srgbClr val="3898B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65" dirty="0">
              <a:solidFill>
                <a:srgbClr val="3898B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tags" Target="../tags/tag6.xml"/><Relationship Id="rId10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5616" y="2840618"/>
            <a:ext cx="741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rgbClr val="00A3DA"/>
                </a:solidFill>
              </a:rPr>
              <a:t>杭州数元电力科技有限公司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5616" y="1948939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B0F0"/>
                </a:solidFill>
              </a:rPr>
              <a:t>企业简介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7AFE823-D030-4F70-8AEE-F1F5C5811D66}"/>
              </a:ext>
            </a:extLst>
          </p:cNvPr>
          <p:cNvGrpSpPr/>
          <p:nvPr/>
        </p:nvGrpSpPr>
        <p:grpSpPr>
          <a:xfrm>
            <a:off x="4211960" y="2121422"/>
            <a:ext cx="1096285" cy="362920"/>
            <a:chOff x="7884368" y="195486"/>
            <a:chExt cx="1096285" cy="36292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7045F9-7D8A-43E2-A239-4DB5E80A5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4368" y="195486"/>
              <a:ext cx="1080120" cy="362920"/>
            </a:xfrm>
            <a:prstGeom prst="rect">
              <a:avLst/>
            </a:prstGeom>
          </p:spPr>
        </p:pic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72B4B07-2E18-416E-A3F5-DBF2A1D36A22}"/>
                </a:ext>
              </a:extLst>
            </p:cNvPr>
            <p:cNvSpPr/>
            <p:nvPr/>
          </p:nvSpPr>
          <p:spPr>
            <a:xfrm>
              <a:off x="8836637" y="478590"/>
              <a:ext cx="144016" cy="79815"/>
            </a:xfrm>
            <a:prstGeom prst="roundRect">
              <a:avLst/>
            </a:prstGeom>
            <a:solidFill>
              <a:srgbClr val="FBF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8"/>
          <p:cNvSpPr>
            <a:spLocks noChangeArrowheads="1"/>
          </p:cNvSpPr>
          <p:nvPr/>
        </p:nvSpPr>
        <p:spPr bwMode="auto">
          <a:xfrm>
            <a:off x="251520" y="157661"/>
            <a:ext cx="7560840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>
              <a:defRPr/>
            </a:pP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我们的产品 </a:t>
            </a:r>
            <a:r>
              <a:rPr lang="en-US" altLang="zh-CN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 </a:t>
            </a: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运维管理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8790" y="1576433"/>
            <a:ext cx="3103263" cy="2990487"/>
            <a:chOff x="968790" y="1576433"/>
            <a:chExt cx="3103263" cy="2990487"/>
          </a:xfrm>
        </p:grpSpPr>
        <p:sp>
          <p:nvSpPr>
            <p:cNvPr id="6" name="Block Arc 5"/>
            <p:cNvSpPr/>
            <p:nvPr/>
          </p:nvSpPr>
          <p:spPr>
            <a:xfrm>
              <a:off x="1280260" y="1947193"/>
              <a:ext cx="2480324" cy="2480324"/>
            </a:xfrm>
            <a:prstGeom prst="blockArc">
              <a:avLst>
                <a:gd name="adj1" fmla="val 11880000"/>
                <a:gd name="adj2" fmla="val 16200000"/>
                <a:gd name="adj3" fmla="val 4639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1280260" y="1947193"/>
              <a:ext cx="2480324" cy="2480324"/>
            </a:xfrm>
            <a:prstGeom prst="blockArc">
              <a:avLst>
                <a:gd name="adj1" fmla="val 7560000"/>
                <a:gd name="adj2" fmla="val 11880000"/>
                <a:gd name="adj3" fmla="val 463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1280260" y="1947193"/>
              <a:ext cx="2480324" cy="2480324"/>
            </a:xfrm>
            <a:prstGeom prst="blockArc">
              <a:avLst>
                <a:gd name="adj1" fmla="val 3240000"/>
                <a:gd name="adj2" fmla="val 7560000"/>
                <a:gd name="adj3" fmla="val 463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1280260" y="1947193"/>
              <a:ext cx="2480324" cy="2480324"/>
            </a:xfrm>
            <a:prstGeom prst="blockArc">
              <a:avLst>
                <a:gd name="adj1" fmla="val 20520000"/>
                <a:gd name="adj2" fmla="val 3240000"/>
                <a:gd name="adj3" fmla="val 463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1280260" y="1947193"/>
              <a:ext cx="2480324" cy="2480324"/>
            </a:xfrm>
            <a:prstGeom prst="blockArc">
              <a:avLst>
                <a:gd name="adj1" fmla="val 16200000"/>
                <a:gd name="adj2" fmla="val 20520000"/>
                <a:gd name="adj3" fmla="val 463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1949671" y="2616604"/>
              <a:ext cx="1141502" cy="1141502"/>
            </a:xfrm>
            <a:custGeom>
              <a:avLst/>
              <a:gdLst>
                <a:gd name="connsiteX0" fmla="*/ 0 w 1141502"/>
                <a:gd name="connsiteY0" fmla="*/ 570751 h 1141502"/>
                <a:gd name="connsiteX1" fmla="*/ 570751 w 1141502"/>
                <a:gd name="connsiteY1" fmla="*/ 0 h 1141502"/>
                <a:gd name="connsiteX2" fmla="*/ 1141502 w 1141502"/>
                <a:gd name="connsiteY2" fmla="*/ 570751 h 1141502"/>
                <a:gd name="connsiteX3" fmla="*/ 570751 w 1141502"/>
                <a:gd name="connsiteY3" fmla="*/ 1141502 h 1141502"/>
                <a:gd name="connsiteX4" fmla="*/ 0 w 1141502"/>
                <a:gd name="connsiteY4" fmla="*/ 570751 h 114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502" h="1141502">
                  <a:moveTo>
                    <a:pt x="0" y="570751"/>
                  </a:moveTo>
                  <a:cubicBezTo>
                    <a:pt x="0" y="255534"/>
                    <a:pt x="255534" y="0"/>
                    <a:pt x="570751" y="0"/>
                  </a:cubicBezTo>
                  <a:cubicBezTo>
                    <a:pt x="885968" y="0"/>
                    <a:pt x="1141502" y="255534"/>
                    <a:pt x="1141502" y="570751"/>
                  </a:cubicBezTo>
                  <a:cubicBezTo>
                    <a:pt x="1141502" y="885968"/>
                    <a:pt x="885968" y="1141502"/>
                    <a:pt x="570751" y="1141502"/>
                  </a:cubicBezTo>
                  <a:cubicBezTo>
                    <a:pt x="255534" y="1141502"/>
                    <a:pt x="0" y="885968"/>
                    <a:pt x="0" y="57075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299" tIns="191299" rIns="191299" bIns="191299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9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配电资产管理</a:t>
              </a:r>
              <a:endParaRPr lang="zh-CN" sz="19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20896" y="1576433"/>
              <a:ext cx="799051" cy="799051"/>
            </a:xfrm>
            <a:custGeom>
              <a:avLst/>
              <a:gdLst>
                <a:gd name="connsiteX0" fmla="*/ 0 w 799051"/>
                <a:gd name="connsiteY0" fmla="*/ 399526 h 799051"/>
                <a:gd name="connsiteX1" fmla="*/ 399526 w 799051"/>
                <a:gd name="connsiteY1" fmla="*/ 0 h 799051"/>
                <a:gd name="connsiteX2" fmla="*/ 799052 w 799051"/>
                <a:gd name="connsiteY2" fmla="*/ 399526 h 799051"/>
                <a:gd name="connsiteX3" fmla="*/ 399526 w 799051"/>
                <a:gd name="connsiteY3" fmla="*/ 799052 h 799051"/>
                <a:gd name="connsiteX4" fmla="*/ 0 w 799051"/>
                <a:gd name="connsiteY4" fmla="*/ 399526 h 79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051" h="799051">
                  <a:moveTo>
                    <a:pt x="0" y="399526"/>
                  </a:moveTo>
                  <a:cubicBezTo>
                    <a:pt x="0" y="178874"/>
                    <a:pt x="178874" y="0"/>
                    <a:pt x="399526" y="0"/>
                  </a:cubicBezTo>
                  <a:cubicBezTo>
                    <a:pt x="620178" y="0"/>
                    <a:pt x="799052" y="178874"/>
                    <a:pt x="799052" y="399526"/>
                  </a:cubicBezTo>
                  <a:cubicBezTo>
                    <a:pt x="799052" y="620178"/>
                    <a:pt x="620178" y="799052"/>
                    <a:pt x="399526" y="799052"/>
                  </a:cubicBezTo>
                  <a:cubicBezTo>
                    <a:pt x="178874" y="799052"/>
                    <a:pt x="0" y="620178"/>
                    <a:pt x="0" y="399526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528" tIns="133528" rIns="133528" bIns="133528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3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配电设备建模</a:t>
              </a:r>
              <a:endParaRPr lang="zh-CN" sz="13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273002" y="2413487"/>
              <a:ext cx="799051" cy="799051"/>
            </a:xfrm>
            <a:custGeom>
              <a:avLst/>
              <a:gdLst>
                <a:gd name="connsiteX0" fmla="*/ 0 w 799051"/>
                <a:gd name="connsiteY0" fmla="*/ 399526 h 799051"/>
                <a:gd name="connsiteX1" fmla="*/ 399526 w 799051"/>
                <a:gd name="connsiteY1" fmla="*/ 0 h 799051"/>
                <a:gd name="connsiteX2" fmla="*/ 799052 w 799051"/>
                <a:gd name="connsiteY2" fmla="*/ 399526 h 799051"/>
                <a:gd name="connsiteX3" fmla="*/ 399526 w 799051"/>
                <a:gd name="connsiteY3" fmla="*/ 799052 h 799051"/>
                <a:gd name="connsiteX4" fmla="*/ 0 w 799051"/>
                <a:gd name="connsiteY4" fmla="*/ 399526 h 79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051" h="799051">
                  <a:moveTo>
                    <a:pt x="0" y="399526"/>
                  </a:moveTo>
                  <a:cubicBezTo>
                    <a:pt x="0" y="178874"/>
                    <a:pt x="178874" y="0"/>
                    <a:pt x="399526" y="0"/>
                  </a:cubicBezTo>
                  <a:cubicBezTo>
                    <a:pt x="620178" y="0"/>
                    <a:pt x="799052" y="178874"/>
                    <a:pt x="799052" y="399526"/>
                  </a:cubicBezTo>
                  <a:cubicBezTo>
                    <a:pt x="799052" y="620178"/>
                    <a:pt x="620178" y="799052"/>
                    <a:pt x="399526" y="799052"/>
                  </a:cubicBezTo>
                  <a:cubicBezTo>
                    <a:pt x="178874" y="799052"/>
                    <a:pt x="0" y="620178"/>
                    <a:pt x="0" y="399526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528" tIns="133528" rIns="133528" bIns="133528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3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配电设施监控</a:t>
              </a:r>
              <a:endParaRPr lang="zh-CN" sz="13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832937" y="3767869"/>
              <a:ext cx="799051" cy="799051"/>
            </a:xfrm>
            <a:custGeom>
              <a:avLst/>
              <a:gdLst>
                <a:gd name="connsiteX0" fmla="*/ 0 w 799051"/>
                <a:gd name="connsiteY0" fmla="*/ 399526 h 799051"/>
                <a:gd name="connsiteX1" fmla="*/ 399526 w 799051"/>
                <a:gd name="connsiteY1" fmla="*/ 0 h 799051"/>
                <a:gd name="connsiteX2" fmla="*/ 799052 w 799051"/>
                <a:gd name="connsiteY2" fmla="*/ 399526 h 799051"/>
                <a:gd name="connsiteX3" fmla="*/ 399526 w 799051"/>
                <a:gd name="connsiteY3" fmla="*/ 799052 h 799051"/>
                <a:gd name="connsiteX4" fmla="*/ 0 w 799051"/>
                <a:gd name="connsiteY4" fmla="*/ 399526 h 79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051" h="799051">
                  <a:moveTo>
                    <a:pt x="0" y="399526"/>
                  </a:moveTo>
                  <a:cubicBezTo>
                    <a:pt x="0" y="178874"/>
                    <a:pt x="178874" y="0"/>
                    <a:pt x="399526" y="0"/>
                  </a:cubicBezTo>
                  <a:cubicBezTo>
                    <a:pt x="620178" y="0"/>
                    <a:pt x="799052" y="178874"/>
                    <a:pt x="799052" y="399526"/>
                  </a:cubicBezTo>
                  <a:cubicBezTo>
                    <a:pt x="799052" y="620178"/>
                    <a:pt x="620178" y="799052"/>
                    <a:pt x="399526" y="799052"/>
                  </a:cubicBezTo>
                  <a:cubicBezTo>
                    <a:pt x="178874" y="799052"/>
                    <a:pt x="0" y="620178"/>
                    <a:pt x="0" y="399526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528" tIns="133528" rIns="133528" bIns="133528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3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运行维护管理</a:t>
              </a:r>
              <a:endParaRPr lang="zh-CN" sz="13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408855" y="3767869"/>
              <a:ext cx="799051" cy="799051"/>
            </a:xfrm>
            <a:custGeom>
              <a:avLst/>
              <a:gdLst>
                <a:gd name="connsiteX0" fmla="*/ 0 w 799051"/>
                <a:gd name="connsiteY0" fmla="*/ 399526 h 799051"/>
                <a:gd name="connsiteX1" fmla="*/ 399526 w 799051"/>
                <a:gd name="connsiteY1" fmla="*/ 0 h 799051"/>
                <a:gd name="connsiteX2" fmla="*/ 799052 w 799051"/>
                <a:gd name="connsiteY2" fmla="*/ 399526 h 799051"/>
                <a:gd name="connsiteX3" fmla="*/ 399526 w 799051"/>
                <a:gd name="connsiteY3" fmla="*/ 799052 h 799051"/>
                <a:gd name="connsiteX4" fmla="*/ 0 w 799051"/>
                <a:gd name="connsiteY4" fmla="*/ 399526 h 79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051" h="799051">
                  <a:moveTo>
                    <a:pt x="0" y="399526"/>
                  </a:moveTo>
                  <a:cubicBezTo>
                    <a:pt x="0" y="178874"/>
                    <a:pt x="178874" y="0"/>
                    <a:pt x="399526" y="0"/>
                  </a:cubicBezTo>
                  <a:cubicBezTo>
                    <a:pt x="620178" y="0"/>
                    <a:pt x="799052" y="178874"/>
                    <a:pt x="799052" y="399526"/>
                  </a:cubicBezTo>
                  <a:cubicBezTo>
                    <a:pt x="799052" y="620178"/>
                    <a:pt x="620178" y="799052"/>
                    <a:pt x="399526" y="799052"/>
                  </a:cubicBezTo>
                  <a:cubicBezTo>
                    <a:pt x="178874" y="799052"/>
                    <a:pt x="0" y="620178"/>
                    <a:pt x="0" y="399526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528" tIns="133528" rIns="133528" bIns="133528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3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现场作业支持</a:t>
              </a:r>
              <a:endParaRPr lang="zh-CN" sz="13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968790" y="2413487"/>
              <a:ext cx="799051" cy="799051"/>
            </a:xfrm>
            <a:custGeom>
              <a:avLst/>
              <a:gdLst>
                <a:gd name="connsiteX0" fmla="*/ 0 w 799051"/>
                <a:gd name="connsiteY0" fmla="*/ 399526 h 799051"/>
                <a:gd name="connsiteX1" fmla="*/ 399526 w 799051"/>
                <a:gd name="connsiteY1" fmla="*/ 0 h 799051"/>
                <a:gd name="connsiteX2" fmla="*/ 799052 w 799051"/>
                <a:gd name="connsiteY2" fmla="*/ 399526 h 799051"/>
                <a:gd name="connsiteX3" fmla="*/ 399526 w 799051"/>
                <a:gd name="connsiteY3" fmla="*/ 799052 h 799051"/>
                <a:gd name="connsiteX4" fmla="*/ 0 w 799051"/>
                <a:gd name="connsiteY4" fmla="*/ 399526 h 79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051" h="799051">
                  <a:moveTo>
                    <a:pt x="0" y="399526"/>
                  </a:moveTo>
                  <a:cubicBezTo>
                    <a:pt x="0" y="178874"/>
                    <a:pt x="178874" y="0"/>
                    <a:pt x="399526" y="0"/>
                  </a:cubicBezTo>
                  <a:cubicBezTo>
                    <a:pt x="620178" y="0"/>
                    <a:pt x="799052" y="178874"/>
                    <a:pt x="799052" y="399526"/>
                  </a:cubicBezTo>
                  <a:cubicBezTo>
                    <a:pt x="799052" y="620178"/>
                    <a:pt x="620178" y="799052"/>
                    <a:pt x="399526" y="799052"/>
                  </a:cubicBezTo>
                  <a:cubicBezTo>
                    <a:pt x="178874" y="799052"/>
                    <a:pt x="0" y="620178"/>
                    <a:pt x="0" y="39952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528" tIns="133528" rIns="133528" bIns="133528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3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辅助业务支持</a:t>
              </a:r>
              <a:endParaRPr lang="zh-CN" sz="13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3"/>
          <a:srcRect r="27800" b="26568"/>
          <a:stretch>
            <a:fillRect/>
          </a:stretch>
        </p:blipFill>
        <p:spPr>
          <a:xfrm>
            <a:off x="4283968" y="1923678"/>
            <a:ext cx="4432193" cy="23646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4282" y="1080132"/>
            <a:ext cx="830619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     实时监测 </a:t>
            </a:r>
            <a:r>
              <a:rPr lang="en-US" altLang="zh-CN" b="1" dirty="0">
                <a:solidFill>
                  <a:schemeClr val="bg1"/>
                </a:solidFill>
              </a:rPr>
              <a:t>+ </a:t>
            </a:r>
            <a:r>
              <a:rPr lang="zh-CN" altLang="en-US" b="1" dirty="0">
                <a:solidFill>
                  <a:schemeClr val="bg1"/>
                </a:solidFill>
              </a:rPr>
              <a:t>主动抢修 </a:t>
            </a:r>
            <a:r>
              <a:rPr lang="en-US" altLang="zh-CN" b="1" dirty="0">
                <a:solidFill>
                  <a:schemeClr val="bg1"/>
                </a:solidFill>
              </a:rPr>
              <a:t>+ </a:t>
            </a:r>
            <a:r>
              <a:rPr lang="zh-CN" altLang="en-US" b="1" dirty="0">
                <a:solidFill>
                  <a:schemeClr val="bg1"/>
                </a:solidFill>
              </a:rPr>
              <a:t>资产管理 </a:t>
            </a:r>
            <a:r>
              <a:rPr lang="en-US" altLang="zh-CN" b="1" dirty="0">
                <a:solidFill>
                  <a:schemeClr val="bg1"/>
                </a:solidFill>
              </a:rPr>
              <a:t>+ </a:t>
            </a:r>
            <a:r>
              <a:rPr lang="zh-CN" altLang="en-US" b="1" dirty="0">
                <a:solidFill>
                  <a:schemeClr val="bg1"/>
                </a:solidFill>
              </a:rPr>
              <a:t>优化高效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282" y="1425708"/>
            <a:ext cx="8306190" cy="330628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92EA398-C4E3-4D48-9EA2-B0A52C0CF923}"/>
              </a:ext>
            </a:extLst>
          </p:cNvPr>
          <p:cNvGrpSpPr/>
          <p:nvPr/>
        </p:nvGrpSpPr>
        <p:grpSpPr>
          <a:xfrm>
            <a:off x="7956376" y="195485"/>
            <a:ext cx="1096285" cy="362920"/>
            <a:chOff x="7884368" y="195486"/>
            <a:chExt cx="1096285" cy="36292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4B0959C0-DD65-4504-BBE1-BF59BC88A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4368" y="195486"/>
              <a:ext cx="1080120" cy="362920"/>
            </a:xfrm>
            <a:prstGeom prst="rect">
              <a:avLst/>
            </a:prstGeom>
          </p:spPr>
        </p:pic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5BCE6DF3-325E-4CA2-A017-59530B61280B}"/>
                </a:ext>
              </a:extLst>
            </p:cNvPr>
            <p:cNvSpPr/>
            <p:nvPr/>
          </p:nvSpPr>
          <p:spPr>
            <a:xfrm>
              <a:off x="8836637" y="478590"/>
              <a:ext cx="144016" cy="79815"/>
            </a:xfrm>
            <a:prstGeom prst="roundRect">
              <a:avLst/>
            </a:prstGeom>
            <a:solidFill>
              <a:srgbClr val="FBF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00"/>
    </mc:Choice>
    <mc:Fallback xmlns="">
      <p:transition advTm="1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8"/>
          <p:cNvSpPr>
            <a:spLocks noChangeArrowheads="1"/>
          </p:cNvSpPr>
          <p:nvPr/>
        </p:nvSpPr>
        <p:spPr bwMode="auto">
          <a:xfrm>
            <a:off x="251520" y="157661"/>
            <a:ext cx="7560840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>
              <a:defRPr/>
            </a:pP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我们的产品 </a:t>
            </a:r>
            <a:r>
              <a:rPr lang="en-US" altLang="zh-CN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 </a:t>
            </a: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能效管理</a:t>
            </a:r>
          </a:p>
        </p:txBody>
      </p:sp>
      <p:sp>
        <p:nvSpPr>
          <p:cNvPr id="37" name="矩形 36"/>
          <p:cNvSpPr/>
          <p:nvPr/>
        </p:nvSpPr>
        <p:spPr>
          <a:xfrm>
            <a:off x="6222436" y="3340890"/>
            <a:ext cx="258505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用电优化分析与建议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基本电费优化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谐波分析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电能质量分析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52101" y="3340890"/>
            <a:ext cx="2585055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能源流图模型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园区</a:t>
            </a: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工业</a:t>
            </a: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建筑能耗指标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能耗统计分析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Diamond 46"/>
          <p:cNvSpPr/>
          <p:nvPr/>
        </p:nvSpPr>
        <p:spPr>
          <a:xfrm>
            <a:off x="2419648" y="828187"/>
            <a:ext cx="4064000" cy="4064000"/>
          </a:xfrm>
          <a:prstGeom prst="diamond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Freeform 47"/>
          <p:cNvSpPr/>
          <p:nvPr/>
        </p:nvSpPr>
        <p:spPr>
          <a:xfrm>
            <a:off x="2805728" y="1214267"/>
            <a:ext cx="1584960" cy="1584960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951" tIns="145951" rIns="145951" bIns="14595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800" kern="1200" dirty="0">
              <a:solidFill>
                <a:schemeClr val="bg1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4512608" y="1214267"/>
            <a:ext cx="1584960" cy="1584960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81" tIns="233581" rIns="233581" bIns="233581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100" kern="1200"/>
          </a:p>
        </p:txBody>
      </p:sp>
      <p:sp>
        <p:nvSpPr>
          <p:cNvPr id="50" name="Freeform 49"/>
          <p:cNvSpPr/>
          <p:nvPr/>
        </p:nvSpPr>
        <p:spPr>
          <a:xfrm>
            <a:off x="2805728" y="2921147"/>
            <a:ext cx="1584960" cy="1584960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81" tIns="233581" rIns="233581" bIns="233581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100" kern="1200" dirty="0"/>
          </a:p>
        </p:txBody>
      </p:sp>
      <p:sp>
        <p:nvSpPr>
          <p:cNvPr id="51" name="Freeform 50"/>
          <p:cNvSpPr/>
          <p:nvPr/>
        </p:nvSpPr>
        <p:spPr>
          <a:xfrm>
            <a:off x="4512608" y="2921147"/>
            <a:ext cx="1584960" cy="1584960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81" tIns="233581" rIns="233581" bIns="233581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100" kern="1200"/>
          </a:p>
        </p:txBody>
      </p:sp>
      <p:sp>
        <p:nvSpPr>
          <p:cNvPr id="53" name="TextBox 52"/>
          <p:cNvSpPr txBox="1"/>
          <p:nvPr/>
        </p:nvSpPr>
        <p:spPr>
          <a:xfrm>
            <a:off x="2986088" y="1732222"/>
            <a:ext cx="122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+mn-ea"/>
              </a:rPr>
              <a:t>能效</a:t>
            </a:r>
            <a:endParaRPr lang="en-US" altLang="zh-CN" b="1" dirty="0">
              <a:solidFill>
                <a:schemeClr val="bg1"/>
              </a:solidFill>
              <a:latin typeface="+mn-ea"/>
            </a:endParaRPr>
          </a:p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+mn-ea"/>
              </a:rPr>
              <a:t>分析</a:t>
            </a:r>
            <a:endParaRPr lang="en-US" altLang="zh-CN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22436" y="1526204"/>
            <a:ext cx="2578697" cy="92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按照园区</a:t>
            </a: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一二三级功能进行监测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符合住建部相关能耗监测需求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满足</a:t>
            </a: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DLT/645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规约的各类电表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CN" alt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5482" y="1556338"/>
            <a:ext cx="1742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建筑能效分析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171450" lvl="0" indent="-1714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工业设备能效分析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171450" lvl="0" indent="-1714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节能潜力分析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171450" lvl="0" indent="-1714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节能工程建议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86088" y="3439102"/>
            <a:ext cx="122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+mn-ea"/>
              </a:rPr>
              <a:t>能耗</a:t>
            </a:r>
            <a:endParaRPr lang="en-US" altLang="zh-CN" b="1" dirty="0">
              <a:solidFill>
                <a:schemeClr val="bg1"/>
              </a:solidFill>
              <a:latin typeface="+mn-ea"/>
            </a:endParaRPr>
          </a:p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+mn-ea"/>
              </a:rPr>
              <a:t>管理</a:t>
            </a:r>
            <a:endParaRPr lang="en-US" altLang="zh-CN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92968" y="3439102"/>
            <a:ext cx="122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+mn-ea"/>
              </a:rPr>
              <a:t>用电</a:t>
            </a:r>
            <a:endParaRPr lang="en-US" altLang="zh-CN" b="1" dirty="0">
              <a:solidFill>
                <a:schemeClr val="bg1"/>
              </a:solidFill>
              <a:latin typeface="+mn-ea"/>
            </a:endParaRPr>
          </a:p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+mn-ea"/>
              </a:rPr>
              <a:t>优化</a:t>
            </a:r>
            <a:endParaRPr lang="en-US" altLang="zh-CN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92968" y="1732222"/>
            <a:ext cx="122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+mn-ea"/>
              </a:rPr>
              <a:t>能耗</a:t>
            </a:r>
            <a:endParaRPr lang="en-US" altLang="zh-CN" b="1" dirty="0">
              <a:solidFill>
                <a:schemeClr val="bg1"/>
              </a:solidFill>
              <a:latin typeface="+mn-ea"/>
            </a:endParaRPr>
          </a:p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+mn-ea"/>
              </a:rPr>
              <a:t>监测</a:t>
            </a:r>
            <a:endParaRPr lang="en-US" altLang="zh-CN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9" name="shuffle-arrows-hand-drawn-symbol_35737"/>
          <p:cNvSpPr>
            <a:spLocks noChangeAspect="1"/>
          </p:cNvSpPr>
          <p:nvPr/>
        </p:nvSpPr>
        <p:spPr bwMode="auto">
          <a:xfrm>
            <a:off x="3454037" y="1493436"/>
            <a:ext cx="279135" cy="239805"/>
          </a:xfrm>
          <a:custGeom>
            <a:avLst/>
            <a:gdLst>
              <a:gd name="connsiteX0" fmla="*/ 231569 w 609272"/>
              <a:gd name="connsiteY0" fmla="*/ 280751 h 523426"/>
              <a:gd name="connsiteX1" fmla="*/ 251519 w 609272"/>
              <a:gd name="connsiteY1" fmla="*/ 311575 h 523426"/>
              <a:gd name="connsiteX2" fmla="*/ 278714 w 609272"/>
              <a:gd name="connsiteY2" fmla="*/ 349634 h 523426"/>
              <a:gd name="connsiteX3" fmla="*/ 37927 w 609272"/>
              <a:gd name="connsiteY3" fmla="*/ 467972 h 523426"/>
              <a:gd name="connsiteX4" fmla="*/ 37927 w 609272"/>
              <a:gd name="connsiteY4" fmla="*/ 389476 h 523426"/>
              <a:gd name="connsiteX5" fmla="*/ 186806 w 609272"/>
              <a:gd name="connsiteY5" fmla="*/ 339029 h 523426"/>
              <a:gd name="connsiteX6" fmla="*/ 231569 w 609272"/>
              <a:gd name="connsiteY6" fmla="*/ 280751 h 523426"/>
              <a:gd name="connsiteX7" fmla="*/ 54586 w 609272"/>
              <a:gd name="connsiteY7" fmla="*/ 54942 h 523426"/>
              <a:gd name="connsiteX8" fmla="*/ 291446 w 609272"/>
              <a:gd name="connsiteY8" fmla="*/ 191046 h 523426"/>
              <a:gd name="connsiteX9" fmla="*/ 299090 w 609272"/>
              <a:gd name="connsiteY9" fmla="*/ 202050 h 523426"/>
              <a:gd name="connsiteX10" fmla="*/ 337607 w 609272"/>
              <a:gd name="connsiteY10" fmla="*/ 261725 h 523426"/>
              <a:gd name="connsiteX11" fmla="*/ 382874 w 609272"/>
              <a:gd name="connsiteY11" fmla="*/ 319121 h 523426"/>
              <a:gd name="connsiteX12" fmla="*/ 485123 w 609272"/>
              <a:gd name="connsiteY12" fmla="*/ 366604 h 523426"/>
              <a:gd name="connsiteX13" fmla="*/ 477975 w 609272"/>
              <a:gd name="connsiteY13" fmla="*/ 357980 h 523426"/>
              <a:gd name="connsiteX14" fmla="*/ 477975 w 609272"/>
              <a:gd name="connsiteY14" fmla="*/ 302468 h 523426"/>
              <a:gd name="connsiteX15" fmla="*/ 507062 w 609272"/>
              <a:gd name="connsiteY15" fmla="*/ 290969 h 523426"/>
              <a:gd name="connsiteX16" fmla="*/ 533567 w 609272"/>
              <a:gd name="connsiteY16" fmla="*/ 302468 h 523426"/>
              <a:gd name="connsiteX17" fmla="*/ 596505 w 609272"/>
              <a:gd name="connsiteY17" fmla="*/ 378995 h 523426"/>
              <a:gd name="connsiteX18" fmla="*/ 598490 w 609272"/>
              <a:gd name="connsiteY18" fmla="*/ 434507 h 523426"/>
              <a:gd name="connsiteX19" fmla="*/ 527710 w 609272"/>
              <a:gd name="connsiteY19" fmla="*/ 511035 h 523426"/>
              <a:gd name="connsiteX20" fmla="*/ 501602 w 609272"/>
              <a:gd name="connsiteY20" fmla="*/ 523426 h 523426"/>
              <a:gd name="connsiteX21" fmla="*/ 472118 w 609272"/>
              <a:gd name="connsiteY21" fmla="*/ 455523 h 523426"/>
              <a:gd name="connsiteX22" fmla="*/ 481251 w 609272"/>
              <a:gd name="connsiteY22" fmla="*/ 445610 h 523426"/>
              <a:gd name="connsiteX23" fmla="*/ 371160 w 609272"/>
              <a:gd name="connsiteY23" fmla="*/ 410816 h 523426"/>
              <a:gd name="connsiteX24" fmla="*/ 291446 w 609272"/>
              <a:gd name="connsiteY24" fmla="*/ 332405 h 523426"/>
              <a:gd name="connsiteX25" fmla="*/ 268713 w 609272"/>
              <a:gd name="connsiteY25" fmla="*/ 300088 h 523426"/>
              <a:gd name="connsiteX26" fmla="*/ 243895 w 609272"/>
              <a:gd name="connsiteY26" fmla="*/ 261725 h 523426"/>
              <a:gd name="connsiteX27" fmla="*/ 186814 w 609272"/>
              <a:gd name="connsiteY27" fmla="*/ 184405 h 523426"/>
              <a:gd name="connsiteX28" fmla="*/ 54188 w 609272"/>
              <a:gd name="connsiteY28" fmla="*/ 133452 h 523426"/>
              <a:gd name="connsiteX29" fmla="*/ 37908 w 609272"/>
              <a:gd name="connsiteY29" fmla="*/ 133849 h 523426"/>
              <a:gd name="connsiteX30" fmla="*/ 35526 w 609272"/>
              <a:gd name="connsiteY30" fmla="*/ 133948 h 523426"/>
              <a:gd name="connsiteX31" fmla="*/ 37908 w 609272"/>
              <a:gd name="connsiteY31" fmla="*/ 55339 h 523426"/>
              <a:gd name="connsiteX32" fmla="*/ 54586 w 609272"/>
              <a:gd name="connsiteY32" fmla="*/ 54942 h 523426"/>
              <a:gd name="connsiteX33" fmla="*/ 499664 w 609272"/>
              <a:gd name="connsiteY33" fmla="*/ 55 h 523426"/>
              <a:gd name="connsiteX34" fmla="*/ 527712 w 609272"/>
              <a:gd name="connsiteY34" fmla="*/ 12333 h 523426"/>
              <a:gd name="connsiteX35" fmla="*/ 598490 w 609272"/>
              <a:gd name="connsiteY35" fmla="*/ 88858 h 523426"/>
              <a:gd name="connsiteX36" fmla="*/ 596505 w 609272"/>
              <a:gd name="connsiteY36" fmla="*/ 144467 h 523426"/>
              <a:gd name="connsiteX37" fmla="*/ 533568 w 609272"/>
              <a:gd name="connsiteY37" fmla="*/ 220992 h 523426"/>
              <a:gd name="connsiteX38" fmla="*/ 477978 w 609272"/>
              <a:gd name="connsiteY38" fmla="*/ 220992 h 523426"/>
              <a:gd name="connsiteX39" fmla="*/ 477978 w 609272"/>
              <a:gd name="connsiteY39" fmla="*/ 165383 h 523426"/>
              <a:gd name="connsiteX40" fmla="*/ 485125 w 609272"/>
              <a:gd name="connsiteY40" fmla="*/ 156759 h 523426"/>
              <a:gd name="connsiteX41" fmla="*/ 382878 w 609272"/>
              <a:gd name="connsiteY41" fmla="*/ 204240 h 523426"/>
              <a:gd name="connsiteX42" fmla="*/ 350318 w 609272"/>
              <a:gd name="connsiteY42" fmla="*/ 243493 h 523426"/>
              <a:gd name="connsiteX43" fmla="*/ 334037 w 609272"/>
              <a:gd name="connsiteY43" fmla="*/ 218315 h 523426"/>
              <a:gd name="connsiteX44" fmla="*/ 316268 w 609272"/>
              <a:gd name="connsiteY44" fmla="*/ 190759 h 523426"/>
              <a:gd name="connsiteX45" fmla="*/ 304753 w 609272"/>
              <a:gd name="connsiteY45" fmla="*/ 174106 h 523426"/>
              <a:gd name="connsiteX46" fmla="*/ 371164 w 609272"/>
              <a:gd name="connsiteY46" fmla="*/ 112648 h 523426"/>
              <a:gd name="connsiteX47" fmla="*/ 481254 w 609272"/>
              <a:gd name="connsiteY47" fmla="*/ 77756 h 523426"/>
              <a:gd name="connsiteX48" fmla="*/ 472121 w 609272"/>
              <a:gd name="connsiteY48" fmla="*/ 67843 h 523426"/>
              <a:gd name="connsiteX49" fmla="*/ 499664 w 609272"/>
              <a:gd name="connsiteY49" fmla="*/ 55 h 52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9272" h="523426">
                <a:moveTo>
                  <a:pt x="231569" y="280751"/>
                </a:moveTo>
                <a:cubicBezTo>
                  <a:pt x="238020" y="290960"/>
                  <a:pt x="244670" y="301366"/>
                  <a:pt x="251519" y="311575"/>
                </a:cubicBezTo>
                <a:cubicBezTo>
                  <a:pt x="259757" y="323964"/>
                  <a:pt x="268888" y="336848"/>
                  <a:pt x="278714" y="349634"/>
                </a:cubicBezTo>
                <a:cubicBezTo>
                  <a:pt x="219063" y="427535"/>
                  <a:pt x="144028" y="473324"/>
                  <a:pt x="37927" y="467972"/>
                </a:cubicBezTo>
                <a:cubicBezTo>
                  <a:pt x="-12493" y="465395"/>
                  <a:pt x="-12791" y="386899"/>
                  <a:pt x="37927" y="389476"/>
                </a:cubicBezTo>
                <a:cubicBezTo>
                  <a:pt x="94402" y="392350"/>
                  <a:pt x="146708" y="381151"/>
                  <a:pt x="186806" y="339029"/>
                </a:cubicBezTo>
                <a:cubicBezTo>
                  <a:pt x="203878" y="321089"/>
                  <a:pt x="218170" y="301267"/>
                  <a:pt x="231569" y="280751"/>
                </a:cubicBezTo>
                <a:close/>
                <a:moveTo>
                  <a:pt x="54586" y="54942"/>
                </a:moveTo>
                <a:cubicBezTo>
                  <a:pt x="159416" y="54942"/>
                  <a:pt x="232777" y="106985"/>
                  <a:pt x="291446" y="191046"/>
                </a:cubicBezTo>
                <a:cubicBezTo>
                  <a:pt x="294027" y="194714"/>
                  <a:pt x="296508" y="198283"/>
                  <a:pt x="299090" y="202050"/>
                </a:cubicBezTo>
                <a:cubicBezTo>
                  <a:pt x="312094" y="221876"/>
                  <a:pt x="324503" y="242098"/>
                  <a:pt x="337607" y="261725"/>
                </a:cubicBezTo>
                <a:cubicBezTo>
                  <a:pt x="351207" y="281948"/>
                  <a:pt x="365700" y="301476"/>
                  <a:pt x="382874" y="319121"/>
                </a:cubicBezTo>
                <a:cubicBezTo>
                  <a:pt x="413052" y="350248"/>
                  <a:pt x="447400" y="363035"/>
                  <a:pt x="485123" y="366604"/>
                </a:cubicBezTo>
                <a:cubicBezTo>
                  <a:pt x="482740" y="363729"/>
                  <a:pt x="480457" y="360855"/>
                  <a:pt x="477975" y="357980"/>
                </a:cubicBezTo>
                <a:cubicBezTo>
                  <a:pt x="464177" y="341624"/>
                  <a:pt x="461894" y="318526"/>
                  <a:pt x="477975" y="302468"/>
                </a:cubicBezTo>
                <a:cubicBezTo>
                  <a:pt x="485321" y="295132"/>
                  <a:pt x="496341" y="290969"/>
                  <a:pt x="507062" y="290969"/>
                </a:cubicBezTo>
                <a:cubicBezTo>
                  <a:pt x="517088" y="290969"/>
                  <a:pt x="526916" y="294537"/>
                  <a:pt x="533567" y="302468"/>
                </a:cubicBezTo>
                <a:cubicBezTo>
                  <a:pt x="554910" y="327646"/>
                  <a:pt x="575162" y="353717"/>
                  <a:pt x="596505" y="378995"/>
                </a:cubicBezTo>
                <a:cubicBezTo>
                  <a:pt x="610303" y="392873"/>
                  <a:pt x="615664" y="415970"/>
                  <a:pt x="598490" y="434507"/>
                </a:cubicBezTo>
                <a:lnTo>
                  <a:pt x="527710" y="511035"/>
                </a:lnTo>
                <a:cubicBezTo>
                  <a:pt x="519669" y="519758"/>
                  <a:pt x="510437" y="523426"/>
                  <a:pt x="501602" y="523426"/>
                </a:cubicBezTo>
                <a:cubicBezTo>
                  <a:pt x="472218" y="523426"/>
                  <a:pt x="445812" y="484072"/>
                  <a:pt x="472118" y="455523"/>
                </a:cubicBezTo>
                <a:lnTo>
                  <a:pt x="481251" y="445610"/>
                </a:lnTo>
                <a:cubicBezTo>
                  <a:pt x="442635" y="442834"/>
                  <a:pt x="405508" y="433021"/>
                  <a:pt x="371160" y="410816"/>
                </a:cubicBezTo>
                <a:cubicBezTo>
                  <a:pt x="339493" y="390197"/>
                  <a:pt x="313980" y="362441"/>
                  <a:pt x="291446" y="332405"/>
                </a:cubicBezTo>
                <a:cubicBezTo>
                  <a:pt x="283504" y="321798"/>
                  <a:pt x="275959" y="310993"/>
                  <a:pt x="268713" y="300088"/>
                </a:cubicBezTo>
                <a:cubicBezTo>
                  <a:pt x="260175" y="287499"/>
                  <a:pt x="252134" y="274513"/>
                  <a:pt x="243895" y="261725"/>
                </a:cubicBezTo>
                <a:cubicBezTo>
                  <a:pt x="226721" y="234564"/>
                  <a:pt x="209150" y="207799"/>
                  <a:pt x="186814" y="184405"/>
                </a:cubicBezTo>
                <a:cubicBezTo>
                  <a:pt x="150580" y="146240"/>
                  <a:pt x="104420" y="133452"/>
                  <a:pt x="54188" y="133452"/>
                </a:cubicBezTo>
                <a:cubicBezTo>
                  <a:pt x="48729" y="133452"/>
                  <a:pt x="43368" y="133651"/>
                  <a:pt x="37908" y="133849"/>
                </a:cubicBezTo>
                <a:cubicBezTo>
                  <a:pt x="37114" y="133948"/>
                  <a:pt x="36320" y="133948"/>
                  <a:pt x="35526" y="133948"/>
                </a:cubicBezTo>
                <a:cubicBezTo>
                  <a:pt x="-12720" y="133948"/>
                  <a:pt x="-11727" y="57916"/>
                  <a:pt x="37908" y="55339"/>
                </a:cubicBezTo>
                <a:cubicBezTo>
                  <a:pt x="43567" y="55041"/>
                  <a:pt x="49126" y="54942"/>
                  <a:pt x="54586" y="54942"/>
                </a:cubicBezTo>
                <a:close/>
                <a:moveTo>
                  <a:pt x="499664" y="55"/>
                </a:moveTo>
                <a:cubicBezTo>
                  <a:pt x="509173" y="-498"/>
                  <a:pt x="519100" y="3015"/>
                  <a:pt x="527712" y="12333"/>
                </a:cubicBezTo>
                <a:lnTo>
                  <a:pt x="598490" y="88858"/>
                </a:lnTo>
                <a:cubicBezTo>
                  <a:pt x="615664" y="107394"/>
                  <a:pt x="610303" y="130590"/>
                  <a:pt x="596505" y="144467"/>
                </a:cubicBezTo>
                <a:cubicBezTo>
                  <a:pt x="575162" y="169645"/>
                  <a:pt x="554911" y="195715"/>
                  <a:pt x="533568" y="220992"/>
                </a:cubicBezTo>
                <a:cubicBezTo>
                  <a:pt x="519770" y="237347"/>
                  <a:pt x="492173" y="235068"/>
                  <a:pt x="477978" y="220992"/>
                </a:cubicBezTo>
                <a:cubicBezTo>
                  <a:pt x="461896" y="204834"/>
                  <a:pt x="464179" y="181837"/>
                  <a:pt x="477978" y="165383"/>
                </a:cubicBezTo>
                <a:cubicBezTo>
                  <a:pt x="480360" y="162607"/>
                  <a:pt x="482743" y="159633"/>
                  <a:pt x="485125" y="156759"/>
                </a:cubicBezTo>
                <a:cubicBezTo>
                  <a:pt x="447403" y="160327"/>
                  <a:pt x="413056" y="173114"/>
                  <a:pt x="382878" y="204240"/>
                </a:cubicBezTo>
                <a:cubicBezTo>
                  <a:pt x="370866" y="216531"/>
                  <a:pt x="360244" y="229814"/>
                  <a:pt x="350318" y="243493"/>
                </a:cubicBezTo>
                <a:cubicBezTo>
                  <a:pt x="344858" y="235266"/>
                  <a:pt x="339497" y="226840"/>
                  <a:pt x="334037" y="218315"/>
                </a:cubicBezTo>
                <a:cubicBezTo>
                  <a:pt x="328280" y="209295"/>
                  <a:pt x="322324" y="199878"/>
                  <a:pt x="316268" y="190759"/>
                </a:cubicBezTo>
                <a:cubicBezTo>
                  <a:pt x="312496" y="185009"/>
                  <a:pt x="308624" y="179458"/>
                  <a:pt x="304753" y="174106"/>
                </a:cubicBezTo>
                <a:cubicBezTo>
                  <a:pt x="324011" y="150613"/>
                  <a:pt x="345553" y="129301"/>
                  <a:pt x="371164" y="112648"/>
                </a:cubicBezTo>
                <a:cubicBezTo>
                  <a:pt x="405511" y="90345"/>
                  <a:pt x="442638" y="80531"/>
                  <a:pt x="481254" y="77756"/>
                </a:cubicBezTo>
                <a:lnTo>
                  <a:pt x="472121" y="67843"/>
                </a:lnTo>
                <a:cubicBezTo>
                  <a:pt x="446361" y="39964"/>
                  <a:pt x="471134" y="1714"/>
                  <a:pt x="499664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hand-holding-up-a-book_64882"/>
          <p:cNvSpPr>
            <a:spLocks noChangeAspect="1"/>
          </p:cNvSpPr>
          <p:nvPr/>
        </p:nvSpPr>
        <p:spPr bwMode="auto">
          <a:xfrm>
            <a:off x="3453743" y="3135179"/>
            <a:ext cx="298885" cy="303886"/>
          </a:xfrm>
          <a:custGeom>
            <a:avLst/>
            <a:gdLst>
              <a:gd name="connsiteX0" fmla="*/ 390561 w 593058"/>
              <a:gd name="connsiteY0" fmla="*/ 335047 h 602982"/>
              <a:gd name="connsiteX1" fmla="*/ 365616 w 593058"/>
              <a:gd name="connsiteY1" fmla="*/ 411759 h 602982"/>
              <a:gd name="connsiteX2" fmla="*/ 288670 w 593058"/>
              <a:gd name="connsiteY2" fmla="*/ 435306 h 602982"/>
              <a:gd name="connsiteX3" fmla="*/ 428041 w 593058"/>
              <a:gd name="connsiteY3" fmla="*/ 430472 h 602982"/>
              <a:gd name="connsiteX4" fmla="*/ 553636 w 593058"/>
              <a:gd name="connsiteY4" fmla="*/ 373217 h 602982"/>
              <a:gd name="connsiteX5" fmla="*/ 592606 w 593058"/>
              <a:gd name="connsiteY5" fmla="*/ 404075 h 602982"/>
              <a:gd name="connsiteX6" fmla="*/ 405702 w 593058"/>
              <a:gd name="connsiteY6" fmla="*/ 524039 h 602982"/>
              <a:gd name="connsiteX7" fmla="*/ 353578 w 593058"/>
              <a:gd name="connsiteY7" fmla="*/ 532466 h 602982"/>
              <a:gd name="connsiteX8" fmla="*/ 207505 w 593058"/>
              <a:gd name="connsiteY8" fmla="*/ 537176 h 602982"/>
              <a:gd name="connsiteX9" fmla="*/ 107972 w 593058"/>
              <a:gd name="connsiteY9" fmla="*/ 602982 h 602982"/>
              <a:gd name="connsiteX10" fmla="*/ 0 w 593058"/>
              <a:gd name="connsiteY10" fmla="*/ 498510 h 602982"/>
              <a:gd name="connsiteX11" fmla="*/ 113309 w 593058"/>
              <a:gd name="connsiteY11" fmla="*/ 370491 h 602982"/>
              <a:gd name="connsiteX12" fmla="*/ 262236 w 593058"/>
              <a:gd name="connsiteY12" fmla="*/ 354132 h 602982"/>
              <a:gd name="connsiteX13" fmla="*/ 390561 w 593058"/>
              <a:gd name="connsiteY13" fmla="*/ 335047 h 602982"/>
              <a:gd name="connsiteX14" fmla="*/ 204069 w 593058"/>
              <a:gd name="connsiteY14" fmla="*/ 224034 h 602982"/>
              <a:gd name="connsiteX15" fmla="*/ 124155 w 593058"/>
              <a:gd name="connsiteY15" fmla="*/ 239771 h 602982"/>
              <a:gd name="connsiteX16" fmla="*/ 124155 w 593058"/>
              <a:gd name="connsiteY16" fmla="*/ 273228 h 602982"/>
              <a:gd name="connsiteX17" fmla="*/ 205186 w 593058"/>
              <a:gd name="connsiteY17" fmla="*/ 258110 h 602982"/>
              <a:gd name="connsiteX18" fmla="*/ 296516 w 593058"/>
              <a:gd name="connsiteY18" fmla="*/ 277441 h 602982"/>
              <a:gd name="connsiteX19" fmla="*/ 387846 w 593058"/>
              <a:gd name="connsiteY19" fmla="*/ 258110 h 602982"/>
              <a:gd name="connsiteX20" fmla="*/ 468877 w 593058"/>
              <a:gd name="connsiteY20" fmla="*/ 273228 h 602982"/>
              <a:gd name="connsiteX21" fmla="*/ 468877 w 593058"/>
              <a:gd name="connsiteY21" fmla="*/ 239771 h 602982"/>
              <a:gd name="connsiteX22" fmla="*/ 388963 w 593058"/>
              <a:gd name="connsiteY22" fmla="*/ 224034 h 602982"/>
              <a:gd name="connsiteX23" fmla="*/ 298626 w 593058"/>
              <a:gd name="connsiteY23" fmla="*/ 244108 h 602982"/>
              <a:gd name="connsiteX24" fmla="*/ 294407 w 593058"/>
              <a:gd name="connsiteY24" fmla="*/ 244108 h 602982"/>
              <a:gd name="connsiteX25" fmla="*/ 204069 w 593058"/>
              <a:gd name="connsiteY25" fmla="*/ 224034 h 602982"/>
              <a:gd name="connsiteX26" fmla="*/ 204069 w 593058"/>
              <a:gd name="connsiteY26" fmla="*/ 0 h 602982"/>
              <a:gd name="connsiteX27" fmla="*/ 287458 w 593058"/>
              <a:gd name="connsiteY27" fmla="*/ 16356 h 602982"/>
              <a:gd name="connsiteX28" fmla="*/ 287458 w 593058"/>
              <a:gd name="connsiteY28" fmla="*/ 143119 h 602982"/>
              <a:gd name="connsiteX29" fmla="*/ 296516 w 593058"/>
              <a:gd name="connsiteY29" fmla="*/ 152165 h 602982"/>
              <a:gd name="connsiteX30" fmla="*/ 305575 w 593058"/>
              <a:gd name="connsiteY30" fmla="*/ 143119 h 602982"/>
              <a:gd name="connsiteX31" fmla="*/ 305575 w 593058"/>
              <a:gd name="connsiteY31" fmla="*/ 16356 h 602982"/>
              <a:gd name="connsiteX32" fmla="*/ 388963 w 593058"/>
              <a:gd name="connsiteY32" fmla="*/ 0 h 602982"/>
              <a:gd name="connsiteX33" fmla="*/ 483520 w 593058"/>
              <a:gd name="connsiteY33" fmla="*/ 20941 h 602982"/>
              <a:gd name="connsiteX34" fmla="*/ 489724 w 593058"/>
              <a:gd name="connsiteY34" fmla="*/ 30483 h 602982"/>
              <a:gd name="connsiteX35" fmla="*/ 489724 w 593058"/>
              <a:gd name="connsiteY35" fmla="*/ 288717 h 602982"/>
              <a:gd name="connsiteX36" fmla="*/ 485009 w 593058"/>
              <a:gd name="connsiteY36" fmla="*/ 297514 h 602982"/>
              <a:gd name="connsiteX37" fmla="*/ 479301 w 593058"/>
              <a:gd name="connsiteY37" fmla="*/ 299125 h 602982"/>
              <a:gd name="connsiteX38" fmla="*/ 475082 w 593058"/>
              <a:gd name="connsiteY38" fmla="*/ 298258 h 602982"/>
              <a:gd name="connsiteX39" fmla="*/ 300735 w 593058"/>
              <a:gd name="connsiteY39" fmla="*/ 298258 h 602982"/>
              <a:gd name="connsiteX40" fmla="*/ 292297 w 593058"/>
              <a:gd name="connsiteY40" fmla="*/ 298258 h 602982"/>
              <a:gd name="connsiteX41" fmla="*/ 117951 w 593058"/>
              <a:gd name="connsiteY41" fmla="*/ 298258 h 602982"/>
              <a:gd name="connsiteX42" fmla="*/ 108148 w 593058"/>
              <a:gd name="connsiteY42" fmla="*/ 297514 h 602982"/>
              <a:gd name="connsiteX43" fmla="*/ 103308 w 593058"/>
              <a:gd name="connsiteY43" fmla="*/ 288717 h 602982"/>
              <a:gd name="connsiteX44" fmla="*/ 103308 w 593058"/>
              <a:gd name="connsiteY44" fmla="*/ 30483 h 602982"/>
              <a:gd name="connsiteX45" fmla="*/ 109513 w 593058"/>
              <a:gd name="connsiteY45" fmla="*/ 20941 h 602982"/>
              <a:gd name="connsiteX46" fmla="*/ 204069 w 593058"/>
              <a:gd name="connsiteY46" fmla="*/ 0 h 60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93058" h="602982">
                <a:moveTo>
                  <a:pt x="390561" y="335047"/>
                </a:moveTo>
                <a:cubicBezTo>
                  <a:pt x="417741" y="334551"/>
                  <a:pt x="422581" y="386725"/>
                  <a:pt x="365616" y="411759"/>
                </a:cubicBezTo>
                <a:cubicBezTo>
                  <a:pt x="354943" y="416468"/>
                  <a:pt x="301702" y="429109"/>
                  <a:pt x="288670" y="435306"/>
                </a:cubicBezTo>
                <a:cubicBezTo>
                  <a:pt x="288670" y="435306"/>
                  <a:pt x="373435" y="455010"/>
                  <a:pt x="428041" y="430472"/>
                </a:cubicBezTo>
                <a:cubicBezTo>
                  <a:pt x="472471" y="410272"/>
                  <a:pt x="518639" y="375324"/>
                  <a:pt x="553636" y="373217"/>
                </a:cubicBezTo>
                <a:cubicBezTo>
                  <a:pt x="572128" y="371978"/>
                  <a:pt x="596701" y="381644"/>
                  <a:pt x="592606" y="404075"/>
                </a:cubicBezTo>
                <a:cubicBezTo>
                  <a:pt x="590868" y="413742"/>
                  <a:pt x="494934" y="493924"/>
                  <a:pt x="405702" y="524039"/>
                </a:cubicBezTo>
                <a:cubicBezTo>
                  <a:pt x="388948" y="529740"/>
                  <a:pt x="382867" y="530979"/>
                  <a:pt x="353578" y="532466"/>
                </a:cubicBezTo>
                <a:cubicBezTo>
                  <a:pt x="284699" y="536184"/>
                  <a:pt x="281721" y="537176"/>
                  <a:pt x="207505" y="537176"/>
                </a:cubicBezTo>
                <a:cubicBezTo>
                  <a:pt x="174990" y="537176"/>
                  <a:pt x="107972" y="602982"/>
                  <a:pt x="107972" y="602982"/>
                </a:cubicBezTo>
                <a:lnTo>
                  <a:pt x="0" y="498510"/>
                </a:lnTo>
                <a:cubicBezTo>
                  <a:pt x="0" y="498510"/>
                  <a:pt x="69871" y="387097"/>
                  <a:pt x="113309" y="370491"/>
                </a:cubicBezTo>
                <a:cubicBezTo>
                  <a:pt x="143963" y="358841"/>
                  <a:pt x="208126" y="361568"/>
                  <a:pt x="262236" y="354132"/>
                </a:cubicBezTo>
                <a:cubicBezTo>
                  <a:pt x="333721" y="344465"/>
                  <a:pt x="354819" y="335666"/>
                  <a:pt x="390561" y="335047"/>
                </a:cubicBezTo>
                <a:close/>
                <a:moveTo>
                  <a:pt x="204069" y="224034"/>
                </a:moveTo>
                <a:cubicBezTo>
                  <a:pt x="177390" y="224034"/>
                  <a:pt x="150462" y="229239"/>
                  <a:pt x="124155" y="239771"/>
                </a:cubicBezTo>
                <a:lnTo>
                  <a:pt x="124155" y="273228"/>
                </a:lnTo>
                <a:cubicBezTo>
                  <a:pt x="150835" y="263191"/>
                  <a:pt x="178010" y="258110"/>
                  <a:pt x="205186" y="258110"/>
                </a:cubicBezTo>
                <a:cubicBezTo>
                  <a:pt x="235836" y="258110"/>
                  <a:pt x="266486" y="264554"/>
                  <a:pt x="296516" y="277441"/>
                </a:cubicBezTo>
                <a:cubicBezTo>
                  <a:pt x="326546" y="264554"/>
                  <a:pt x="357196" y="258110"/>
                  <a:pt x="387846" y="258110"/>
                </a:cubicBezTo>
                <a:cubicBezTo>
                  <a:pt x="415022" y="258110"/>
                  <a:pt x="442198" y="263191"/>
                  <a:pt x="468877" y="273228"/>
                </a:cubicBezTo>
                <a:lnTo>
                  <a:pt x="468877" y="239771"/>
                </a:lnTo>
                <a:cubicBezTo>
                  <a:pt x="442570" y="229239"/>
                  <a:pt x="415643" y="224034"/>
                  <a:pt x="388963" y="224034"/>
                </a:cubicBezTo>
                <a:cubicBezTo>
                  <a:pt x="358685" y="224034"/>
                  <a:pt x="328283" y="230726"/>
                  <a:pt x="298626" y="244108"/>
                </a:cubicBezTo>
                <a:cubicBezTo>
                  <a:pt x="297261" y="244728"/>
                  <a:pt x="295772" y="244728"/>
                  <a:pt x="294407" y="244108"/>
                </a:cubicBezTo>
                <a:cubicBezTo>
                  <a:pt x="264749" y="230726"/>
                  <a:pt x="234347" y="224034"/>
                  <a:pt x="204069" y="224034"/>
                </a:cubicBezTo>
                <a:close/>
                <a:moveTo>
                  <a:pt x="204069" y="0"/>
                </a:moveTo>
                <a:cubicBezTo>
                  <a:pt x="231989" y="0"/>
                  <a:pt x="260034" y="5452"/>
                  <a:pt x="287458" y="16356"/>
                </a:cubicBezTo>
                <a:lnTo>
                  <a:pt x="287458" y="143119"/>
                </a:lnTo>
                <a:cubicBezTo>
                  <a:pt x="287458" y="148076"/>
                  <a:pt x="291553" y="152165"/>
                  <a:pt x="296516" y="152165"/>
                </a:cubicBezTo>
                <a:cubicBezTo>
                  <a:pt x="301480" y="152165"/>
                  <a:pt x="305575" y="148076"/>
                  <a:pt x="305575" y="143119"/>
                </a:cubicBezTo>
                <a:lnTo>
                  <a:pt x="305575" y="16356"/>
                </a:lnTo>
                <a:cubicBezTo>
                  <a:pt x="332999" y="5452"/>
                  <a:pt x="361043" y="0"/>
                  <a:pt x="388963" y="0"/>
                </a:cubicBezTo>
                <a:cubicBezTo>
                  <a:pt x="420730" y="0"/>
                  <a:pt x="452497" y="7063"/>
                  <a:pt x="483520" y="20941"/>
                </a:cubicBezTo>
                <a:cubicBezTo>
                  <a:pt x="483644" y="21065"/>
                  <a:pt x="489724" y="23420"/>
                  <a:pt x="489724" y="30483"/>
                </a:cubicBezTo>
                <a:lnTo>
                  <a:pt x="489724" y="288717"/>
                </a:lnTo>
                <a:cubicBezTo>
                  <a:pt x="489724" y="292310"/>
                  <a:pt x="487863" y="295532"/>
                  <a:pt x="485009" y="297514"/>
                </a:cubicBezTo>
                <a:cubicBezTo>
                  <a:pt x="483272" y="298630"/>
                  <a:pt x="481286" y="299125"/>
                  <a:pt x="479301" y="299125"/>
                </a:cubicBezTo>
                <a:cubicBezTo>
                  <a:pt x="477812" y="299125"/>
                  <a:pt x="476447" y="298878"/>
                  <a:pt x="475082" y="298258"/>
                </a:cubicBezTo>
                <a:cubicBezTo>
                  <a:pt x="417256" y="272236"/>
                  <a:pt x="358561" y="272236"/>
                  <a:pt x="300735" y="298258"/>
                </a:cubicBezTo>
                <a:cubicBezTo>
                  <a:pt x="298129" y="299373"/>
                  <a:pt x="295027" y="299373"/>
                  <a:pt x="292297" y="298258"/>
                </a:cubicBezTo>
                <a:cubicBezTo>
                  <a:pt x="234471" y="272236"/>
                  <a:pt x="175777" y="272236"/>
                  <a:pt x="117951" y="298258"/>
                </a:cubicBezTo>
                <a:cubicBezTo>
                  <a:pt x="114849" y="299621"/>
                  <a:pt x="111126" y="299373"/>
                  <a:pt x="108148" y="297514"/>
                </a:cubicBezTo>
                <a:cubicBezTo>
                  <a:pt x="105170" y="295532"/>
                  <a:pt x="103308" y="292310"/>
                  <a:pt x="103308" y="288717"/>
                </a:cubicBezTo>
                <a:lnTo>
                  <a:pt x="103308" y="30483"/>
                </a:lnTo>
                <a:cubicBezTo>
                  <a:pt x="103308" y="24163"/>
                  <a:pt x="109389" y="21065"/>
                  <a:pt x="109513" y="20941"/>
                </a:cubicBezTo>
                <a:cubicBezTo>
                  <a:pt x="140535" y="7063"/>
                  <a:pt x="172426" y="0"/>
                  <a:pt x="2040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2" name="budget-management_70963"/>
          <p:cNvSpPr>
            <a:spLocks noChangeAspect="1"/>
          </p:cNvSpPr>
          <p:nvPr/>
        </p:nvSpPr>
        <p:spPr bwMode="auto">
          <a:xfrm>
            <a:off x="5123029" y="3174009"/>
            <a:ext cx="364117" cy="226226"/>
          </a:xfrm>
          <a:custGeom>
            <a:avLst/>
            <a:gdLst>
              <a:gd name="T0" fmla="*/ 2362 w 3073"/>
              <a:gd name="T1" fmla="*/ 0 h 1912"/>
              <a:gd name="T2" fmla="*/ 2362 w 3073"/>
              <a:gd name="T3" fmla="*/ 200 h 1912"/>
              <a:gd name="T4" fmla="*/ 2731 w 3073"/>
              <a:gd name="T5" fmla="*/ 200 h 1912"/>
              <a:gd name="T6" fmla="*/ 1812 w 3073"/>
              <a:gd name="T7" fmla="*/ 1120 h 1912"/>
              <a:gd name="T8" fmla="*/ 1231 w 3073"/>
              <a:gd name="T9" fmla="*/ 539 h 1912"/>
              <a:gd name="T10" fmla="*/ 0 w 3073"/>
              <a:gd name="T11" fmla="*/ 1771 h 1912"/>
              <a:gd name="T12" fmla="*/ 141 w 3073"/>
              <a:gd name="T13" fmla="*/ 1912 h 1912"/>
              <a:gd name="T14" fmla="*/ 1231 w 3073"/>
              <a:gd name="T15" fmla="*/ 822 h 1912"/>
              <a:gd name="T16" fmla="*/ 1812 w 3073"/>
              <a:gd name="T17" fmla="*/ 1403 h 1912"/>
              <a:gd name="T18" fmla="*/ 2873 w 3073"/>
              <a:gd name="T19" fmla="*/ 342 h 1912"/>
              <a:gd name="T20" fmla="*/ 2873 w 3073"/>
              <a:gd name="T21" fmla="*/ 710 h 1912"/>
              <a:gd name="T22" fmla="*/ 3073 w 3073"/>
              <a:gd name="T23" fmla="*/ 710 h 1912"/>
              <a:gd name="T24" fmla="*/ 3073 w 3073"/>
              <a:gd name="T25" fmla="*/ 0 h 1912"/>
              <a:gd name="T26" fmla="*/ 2362 w 3073"/>
              <a:gd name="T27" fmla="*/ 0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73" h="1912">
                <a:moveTo>
                  <a:pt x="2362" y="0"/>
                </a:moveTo>
                <a:lnTo>
                  <a:pt x="2362" y="200"/>
                </a:lnTo>
                <a:lnTo>
                  <a:pt x="2731" y="200"/>
                </a:lnTo>
                <a:lnTo>
                  <a:pt x="1812" y="1120"/>
                </a:lnTo>
                <a:lnTo>
                  <a:pt x="1231" y="539"/>
                </a:lnTo>
                <a:lnTo>
                  <a:pt x="0" y="1771"/>
                </a:lnTo>
                <a:lnTo>
                  <a:pt x="141" y="1912"/>
                </a:lnTo>
                <a:lnTo>
                  <a:pt x="1231" y="822"/>
                </a:lnTo>
                <a:lnTo>
                  <a:pt x="1812" y="1403"/>
                </a:lnTo>
                <a:lnTo>
                  <a:pt x="2873" y="342"/>
                </a:lnTo>
                <a:lnTo>
                  <a:pt x="2873" y="710"/>
                </a:lnTo>
                <a:lnTo>
                  <a:pt x="3073" y="710"/>
                </a:lnTo>
                <a:lnTo>
                  <a:pt x="3073" y="0"/>
                </a:lnTo>
                <a:lnTo>
                  <a:pt x="236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" name="monitoring-graphic-hand-drawn-symbol_35557"/>
          <p:cNvSpPr>
            <a:spLocks noChangeAspect="1"/>
          </p:cNvSpPr>
          <p:nvPr/>
        </p:nvSpPr>
        <p:spPr bwMode="auto">
          <a:xfrm>
            <a:off x="5120561" y="1458791"/>
            <a:ext cx="360316" cy="27343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08051" h="461429">
                <a:moveTo>
                  <a:pt x="534462" y="367924"/>
                </a:moveTo>
                <a:cubicBezTo>
                  <a:pt x="559230" y="367924"/>
                  <a:pt x="559230" y="406312"/>
                  <a:pt x="534462" y="406217"/>
                </a:cubicBezTo>
                <a:cubicBezTo>
                  <a:pt x="509693" y="406217"/>
                  <a:pt x="509693" y="367924"/>
                  <a:pt x="534462" y="367924"/>
                </a:cubicBezTo>
                <a:close/>
                <a:moveTo>
                  <a:pt x="84326" y="355152"/>
                </a:moveTo>
                <a:cubicBezTo>
                  <a:pt x="109094" y="355152"/>
                  <a:pt x="109094" y="393540"/>
                  <a:pt x="84326" y="393540"/>
                </a:cubicBezTo>
                <a:cubicBezTo>
                  <a:pt x="59557" y="393540"/>
                  <a:pt x="59557" y="355152"/>
                  <a:pt x="84326" y="355152"/>
                </a:cubicBezTo>
                <a:close/>
                <a:moveTo>
                  <a:pt x="501993" y="165331"/>
                </a:moveTo>
                <a:cubicBezTo>
                  <a:pt x="508111" y="165331"/>
                  <a:pt x="515567" y="168194"/>
                  <a:pt x="517861" y="176115"/>
                </a:cubicBezTo>
                <a:cubicBezTo>
                  <a:pt x="519008" y="179837"/>
                  <a:pt x="518243" y="184227"/>
                  <a:pt x="516045" y="187854"/>
                </a:cubicBezTo>
                <a:cubicBezTo>
                  <a:pt x="513846" y="191290"/>
                  <a:pt x="510691" y="193580"/>
                  <a:pt x="506963" y="194343"/>
                </a:cubicBezTo>
                <a:cubicBezTo>
                  <a:pt x="499316" y="195775"/>
                  <a:pt x="490330" y="197397"/>
                  <a:pt x="480962" y="198447"/>
                </a:cubicBezTo>
                <a:lnTo>
                  <a:pt x="478286" y="198829"/>
                </a:lnTo>
                <a:lnTo>
                  <a:pt x="477999" y="201501"/>
                </a:lnTo>
                <a:cubicBezTo>
                  <a:pt x="477330" y="209995"/>
                  <a:pt x="477330" y="218679"/>
                  <a:pt x="477330" y="226982"/>
                </a:cubicBezTo>
                <a:lnTo>
                  <a:pt x="477330" y="228509"/>
                </a:lnTo>
                <a:cubicBezTo>
                  <a:pt x="477330" y="237671"/>
                  <a:pt x="470352" y="241775"/>
                  <a:pt x="463851" y="242633"/>
                </a:cubicBezTo>
                <a:lnTo>
                  <a:pt x="462800" y="243015"/>
                </a:lnTo>
                <a:cubicBezTo>
                  <a:pt x="455057" y="245783"/>
                  <a:pt x="446836" y="248264"/>
                  <a:pt x="437563" y="250364"/>
                </a:cubicBezTo>
                <a:lnTo>
                  <a:pt x="435843" y="250745"/>
                </a:lnTo>
                <a:lnTo>
                  <a:pt x="435174" y="252463"/>
                </a:lnTo>
                <a:cubicBezTo>
                  <a:pt x="427335" y="273841"/>
                  <a:pt x="419305" y="293214"/>
                  <a:pt x="410798" y="311537"/>
                </a:cubicBezTo>
                <a:cubicBezTo>
                  <a:pt x="408408" y="316691"/>
                  <a:pt x="402003" y="318504"/>
                  <a:pt x="397224" y="318504"/>
                </a:cubicBezTo>
                <a:cubicBezTo>
                  <a:pt x="394260" y="318504"/>
                  <a:pt x="391297" y="317836"/>
                  <a:pt x="389003" y="316595"/>
                </a:cubicBezTo>
                <a:cubicBezTo>
                  <a:pt x="386804" y="315355"/>
                  <a:pt x="385083" y="313828"/>
                  <a:pt x="383745" y="311824"/>
                </a:cubicBezTo>
                <a:lnTo>
                  <a:pt x="383076" y="311060"/>
                </a:lnTo>
                <a:cubicBezTo>
                  <a:pt x="382120" y="310201"/>
                  <a:pt x="381260" y="309438"/>
                  <a:pt x="380495" y="308483"/>
                </a:cubicBezTo>
                <a:cubicBezTo>
                  <a:pt x="370075" y="295504"/>
                  <a:pt x="360038" y="277563"/>
                  <a:pt x="350288" y="260098"/>
                </a:cubicBezTo>
                <a:cubicBezTo>
                  <a:pt x="343310" y="247787"/>
                  <a:pt x="336809" y="236048"/>
                  <a:pt x="330213" y="226219"/>
                </a:cubicBezTo>
                <a:lnTo>
                  <a:pt x="326485" y="220779"/>
                </a:lnTo>
                <a:lnTo>
                  <a:pt x="324287" y="227078"/>
                </a:lnTo>
                <a:cubicBezTo>
                  <a:pt x="318551" y="243588"/>
                  <a:pt x="312816" y="263629"/>
                  <a:pt x="307176" y="283098"/>
                </a:cubicBezTo>
                <a:cubicBezTo>
                  <a:pt x="301345" y="303330"/>
                  <a:pt x="295322" y="324326"/>
                  <a:pt x="289300" y="341408"/>
                </a:cubicBezTo>
                <a:cubicBezTo>
                  <a:pt x="287006" y="347993"/>
                  <a:pt x="281270" y="351811"/>
                  <a:pt x="273910" y="351811"/>
                </a:cubicBezTo>
                <a:cubicBezTo>
                  <a:pt x="266549" y="351811"/>
                  <a:pt x="260049" y="347993"/>
                  <a:pt x="258137" y="342458"/>
                </a:cubicBezTo>
                <a:lnTo>
                  <a:pt x="257850" y="341599"/>
                </a:lnTo>
                <a:lnTo>
                  <a:pt x="257181" y="341027"/>
                </a:lnTo>
                <a:cubicBezTo>
                  <a:pt x="254887" y="339023"/>
                  <a:pt x="252210" y="335205"/>
                  <a:pt x="249725" y="331579"/>
                </a:cubicBezTo>
                <a:cubicBezTo>
                  <a:pt x="246857" y="327380"/>
                  <a:pt x="243894" y="323085"/>
                  <a:pt x="240835" y="320413"/>
                </a:cubicBezTo>
                <a:lnTo>
                  <a:pt x="239019" y="318886"/>
                </a:lnTo>
                <a:lnTo>
                  <a:pt x="237011" y="320031"/>
                </a:lnTo>
                <a:cubicBezTo>
                  <a:pt x="231467" y="323180"/>
                  <a:pt x="225731" y="327666"/>
                  <a:pt x="220187" y="331865"/>
                </a:cubicBezTo>
                <a:cubicBezTo>
                  <a:pt x="213495" y="337018"/>
                  <a:pt x="206613" y="342363"/>
                  <a:pt x="199921" y="345608"/>
                </a:cubicBezTo>
                <a:cubicBezTo>
                  <a:pt x="197149" y="346848"/>
                  <a:pt x="194186" y="347516"/>
                  <a:pt x="191318" y="347516"/>
                </a:cubicBezTo>
                <a:cubicBezTo>
                  <a:pt x="185583" y="347516"/>
                  <a:pt x="180612" y="344844"/>
                  <a:pt x="177744" y="340263"/>
                </a:cubicBezTo>
                <a:cubicBezTo>
                  <a:pt x="177266" y="339500"/>
                  <a:pt x="176884" y="338641"/>
                  <a:pt x="176597" y="337782"/>
                </a:cubicBezTo>
                <a:lnTo>
                  <a:pt x="176310" y="337018"/>
                </a:lnTo>
                <a:lnTo>
                  <a:pt x="169045" y="329861"/>
                </a:lnTo>
                <a:cubicBezTo>
                  <a:pt x="164935" y="325757"/>
                  <a:pt x="160729" y="321749"/>
                  <a:pt x="156618" y="317741"/>
                </a:cubicBezTo>
                <a:lnTo>
                  <a:pt x="154037" y="315259"/>
                </a:lnTo>
                <a:lnTo>
                  <a:pt x="151743" y="318027"/>
                </a:lnTo>
                <a:cubicBezTo>
                  <a:pt x="148397" y="322035"/>
                  <a:pt x="145243" y="327857"/>
                  <a:pt x="142184" y="333392"/>
                </a:cubicBezTo>
                <a:cubicBezTo>
                  <a:pt x="139316" y="338736"/>
                  <a:pt x="136257" y="344271"/>
                  <a:pt x="133294" y="347803"/>
                </a:cubicBezTo>
                <a:cubicBezTo>
                  <a:pt x="130235" y="351429"/>
                  <a:pt x="125551" y="351906"/>
                  <a:pt x="123065" y="351906"/>
                </a:cubicBezTo>
                <a:cubicBezTo>
                  <a:pt x="118477" y="351906"/>
                  <a:pt x="113793" y="350284"/>
                  <a:pt x="110829" y="347516"/>
                </a:cubicBezTo>
                <a:cubicBezTo>
                  <a:pt x="103660" y="340740"/>
                  <a:pt x="106241" y="332056"/>
                  <a:pt x="111116" y="326330"/>
                </a:cubicBezTo>
                <a:cubicBezTo>
                  <a:pt x="115418" y="321176"/>
                  <a:pt x="119242" y="314878"/>
                  <a:pt x="123352" y="308197"/>
                </a:cubicBezTo>
                <a:cubicBezTo>
                  <a:pt x="128323" y="299990"/>
                  <a:pt x="133389" y="291496"/>
                  <a:pt x="139125" y="285961"/>
                </a:cubicBezTo>
                <a:cubicBezTo>
                  <a:pt x="139316" y="285770"/>
                  <a:pt x="139603" y="285579"/>
                  <a:pt x="139794" y="285484"/>
                </a:cubicBezTo>
                <a:lnTo>
                  <a:pt x="141706" y="283575"/>
                </a:lnTo>
                <a:cubicBezTo>
                  <a:pt x="144669" y="280807"/>
                  <a:pt x="148397" y="279280"/>
                  <a:pt x="152412" y="279280"/>
                </a:cubicBezTo>
                <a:cubicBezTo>
                  <a:pt x="156714" y="279280"/>
                  <a:pt x="161015" y="280903"/>
                  <a:pt x="164552" y="283766"/>
                </a:cubicBezTo>
                <a:cubicBezTo>
                  <a:pt x="174111" y="291305"/>
                  <a:pt x="182810" y="299990"/>
                  <a:pt x="191222" y="308483"/>
                </a:cubicBezTo>
                <a:lnTo>
                  <a:pt x="196576" y="313732"/>
                </a:lnTo>
                <a:lnTo>
                  <a:pt x="198679" y="312683"/>
                </a:lnTo>
                <a:cubicBezTo>
                  <a:pt x="204988" y="309629"/>
                  <a:pt x="211010" y="304380"/>
                  <a:pt x="216841" y="299322"/>
                </a:cubicBezTo>
                <a:cubicBezTo>
                  <a:pt x="221430" y="295409"/>
                  <a:pt x="225636" y="291687"/>
                  <a:pt x="229842" y="289110"/>
                </a:cubicBezTo>
                <a:cubicBezTo>
                  <a:pt x="233761" y="286629"/>
                  <a:pt x="237871" y="285961"/>
                  <a:pt x="241695" y="287106"/>
                </a:cubicBezTo>
                <a:lnTo>
                  <a:pt x="242938" y="287201"/>
                </a:lnTo>
                <a:cubicBezTo>
                  <a:pt x="247239" y="287201"/>
                  <a:pt x="251350" y="288728"/>
                  <a:pt x="254313" y="291496"/>
                </a:cubicBezTo>
                <a:cubicBezTo>
                  <a:pt x="255269" y="292450"/>
                  <a:pt x="256703" y="295218"/>
                  <a:pt x="257850" y="297508"/>
                </a:cubicBezTo>
                <a:cubicBezTo>
                  <a:pt x="259666" y="300944"/>
                  <a:pt x="261292" y="304189"/>
                  <a:pt x="263299" y="305907"/>
                </a:cubicBezTo>
                <a:lnTo>
                  <a:pt x="267027" y="309056"/>
                </a:lnTo>
                <a:lnTo>
                  <a:pt x="268557" y="304475"/>
                </a:lnTo>
                <a:cubicBezTo>
                  <a:pt x="274483" y="287488"/>
                  <a:pt x="280410" y="266874"/>
                  <a:pt x="286145" y="247023"/>
                </a:cubicBezTo>
                <a:cubicBezTo>
                  <a:pt x="292168" y="226314"/>
                  <a:pt x="298381" y="204937"/>
                  <a:pt x="304595" y="187281"/>
                </a:cubicBezTo>
                <a:cubicBezTo>
                  <a:pt x="305073" y="186041"/>
                  <a:pt x="305646" y="184800"/>
                  <a:pt x="306602" y="183559"/>
                </a:cubicBezTo>
                <a:lnTo>
                  <a:pt x="306985" y="182700"/>
                </a:lnTo>
                <a:cubicBezTo>
                  <a:pt x="308992" y="176497"/>
                  <a:pt x="316353" y="171630"/>
                  <a:pt x="323713" y="171630"/>
                </a:cubicBezTo>
                <a:cubicBezTo>
                  <a:pt x="327441" y="171630"/>
                  <a:pt x="332699" y="172871"/>
                  <a:pt x="336523" y="178788"/>
                </a:cubicBezTo>
                <a:cubicBezTo>
                  <a:pt x="343405" y="189572"/>
                  <a:pt x="350288" y="202455"/>
                  <a:pt x="357648" y="216007"/>
                </a:cubicBezTo>
                <a:cubicBezTo>
                  <a:pt x="367877" y="234999"/>
                  <a:pt x="378392" y="254658"/>
                  <a:pt x="389576" y="269546"/>
                </a:cubicBezTo>
                <a:lnTo>
                  <a:pt x="393018" y="274318"/>
                </a:lnTo>
                <a:lnTo>
                  <a:pt x="395312" y="268878"/>
                </a:lnTo>
                <a:cubicBezTo>
                  <a:pt x="399135" y="259335"/>
                  <a:pt x="402864" y="249409"/>
                  <a:pt x="406878" y="238243"/>
                </a:cubicBezTo>
                <a:lnTo>
                  <a:pt x="407070" y="237385"/>
                </a:lnTo>
                <a:cubicBezTo>
                  <a:pt x="407548" y="231658"/>
                  <a:pt x="411562" y="225264"/>
                  <a:pt x="418349" y="223928"/>
                </a:cubicBezTo>
                <a:cubicBezTo>
                  <a:pt x="427240" y="222210"/>
                  <a:pt x="435460" y="220302"/>
                  <a:pt x="443299" y="217916"/>
                </a:cubicBezTo>
                <a:lnTo>
                  <a:pt x="445593" y="217248"/>
                </a:lnTo>
                <a:lnTo>
                  <a:pt x="445689" y="214862"/>
                </a:lnTo>
                <a:cubicBezTo>
                  <a:pt x="446071" y="202837"/>
                  <a:pt x="447027" y="192721"/>
                  <a:pt x="448652" y="183178"/>
                </a:cubicBezTo>
                <a:lnTo>
                  <a:pt x="448939" y="182223"/>
                </a:lnTo>
                <a:cubicBezTo>
                  <a:pt x="449990" y="176402"/>
                  <a:pt x="454483" y="170103"/>
                  <a:pt x="463947" y="170008"/>
                </a:cubicBezTo>
                <a:cubicBezTo>
                  <a:pt x="475322" y="169817"/>
                  <a:pt x="486124" y="167908"/>
                  <a:pt x="497978" y="165713"/>
                </a:cubicBezTo>
                <a:cubicBezTo>
                  <a:pt x="499316" y="165427"/>
                  <a:pt x="500654" y="165331"/>
                  <a:pt x="501993" y="165331"/>
                </a:cubicBezTo>
                <a:close/>
                <a:moveTo>
                  <a:pt x="526818" y="61529"/>
                </a:moveTo>
                <a:cubicBezTo>
                  <a:pt x="551468" y="61529"/>
                  <a:pt x="551468" y="99846"/>
                  <a:pt x="526818" y="99846"/>
                </a:cubicBezTo>
                <a:cubicBezTo>
                  <a:pt x="502072" y="99846"/>
                  <a:pt x="502072" y="61529"/>
                  <a:pt x="526818" y="61529"/>
                </a:cubicBezTo>
                <a:close/>
                <a:moveTo>
                  <a:pt x="76669" y="53908"/>
                </a:moveTo>
                <a:cubicBezTo>
                  <a:pt x="101402" y="53908"/>
                  <a:pt x="101402" y="92225"/>
                  <a:pt x="76669" y="92225"/>
                </a:cubicBezTo>
                <a:cubicBezTo>
                  <a:pt x="51936" y="92225"/>
                  <a:pt x="51936" y="53908"/>
                  <a:pt x="76669" y="53908"/>
                </a:cubicBezTo>
                <a:close/>
                <a:moveTo>
                  <a:pt x="39987" y="38478"/>
                </a:moveTo>
                <a:cubicBezTo>
                  <a:pt x="36928" y="161402"/>
                  <a:pt x="38553" y="284231"/>
                  <a:pt x="43524" y="407059"/>
                </a:cubicBezTo>
                <a:cubicBezTo>
                  <a:pt x="217513" y="430060"/>
                  <a:pt x="393892" y="422330"/>
                  <a:pt x="569028" y="421661"/>
                </a:cubicBezTo>
                <a:cubicBezTo>
                  <a:pt x="563961" y="298833"/>
                  <a:pt x="560519" y="175909"/>
                  <a:pt x="560137" y="52984"/>
                </a:cubicBezTo>
                <a:cubicBezTo>
                  <a:pt x="387008" y="42677"/>
                  <a:pt x="213498" y="37333"/>
                  <a:pt x="39987" y="38478"/>
                </a:cubicBezTo>
                <a:close/>
                <a:moveTo>
                  <a:pt x="21058" y="303"/>
                </a:moveTo>
                <a:cubicBezTo>
                  <a:pt x="206041" y="-1415"/>
                  <a:pt x="390832" y="4216"/>
                  <a:pt x="575433" y="15573"/>
                </a:cubicBezTo>
                <a:cubicBezTo>
                  <a:pt x="583367" y="16050"/>
                  <a:pt x="588721" y="20440"/>
                  <a:pt x="591493" y="25975"/>
                </a:cubicBezTo>
                <a:cubicBezTo>
                  <a:pt x="595604" y="29029"/>
                  <a:pt x="598472" y="33801"/>
                  <a:pt x="598472" y="40482"/>
                </a:cubicBezTo>
                <a:cubicBezTo>
                  <a:pt x="598567" y="173332"/>
                  <a:pt x="602391" y="306086"/>
                  <a:pt x="608032" y="438840"/>
                </a:cubicBezTo>
                <a:cubicBezTo>
                  <a:pt x="608414" y="448098"/>
                  <a:pt x="603156" y="453919"/>
                  <a:pt x="596464" y="456210"/>
                </a:cubicBezTo>
                <a:cubicBezTo>
                  <a:pt x="593501" y="458501"/>
                  <a:pt x="589772" y="459837"/>
                  <a:pt x="584992" y="459837"/>
                </a:cubicBezTo>
                <a:cubicBezTo>
                  <a:pt x="395804" y="460123"/>
                  <a:pt x="205850" y="468903"/>
                  <a:pt x="17904" y="441990"/>
                </a:cubicBezTo>
                <a:cubicBezTo>
                  <a:pt x="4615" y="440081"/>
                  <a:pt x="1748" y="428342"/>
                  <a:pt x="5571" y="418607"/>
                </a:cubicBezTo>
                <a:cubicBezTo>
                  <a:pt x="27" y="288144"/>
                  <a:pt x="-1694" y="157584"/>
                  <a:pt x="1843" y="27121"/>
                </a:cubicBezTo>
                <a:cubicBezTo>
                  <a:pt x="1939" y="25212"/>
                  <a:pt x="2226" y="23589"/>
                  <a:pt x="2704" y="21967"/>
                </a:cubicBezTo>
                <a:cubicBezTo>
                  <a:pt x="1556" y="11660"/>
                  <a:pt x="7675" y="398"/>
                  <a:pt x="21058" y="3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3C2600B-EE55-4B06-ADF6-150C0CFCD380}"/>
              </a:ext>
            </a:extLst>
          </p:cNvPr>
          <p:cNvGrpSpPr/>
          <p:nvPr/>
        </p:nvGrpSpPr>
        <p:grpSpPr>
          <a:xfrm>
            <a:off x="7956376" y="195485"/>
            <a:ext cx="1096285" cy="362920"/>
            <a:chOff x="7884368" y="195486"/>
            <a:chExt cx="1096285" cy="362920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D4C9D122-5E30-4582-A59D-D7DDDFDD2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4368" y="195486"/>
              <a:ext cx="1080120" cy="362920"/>
            </a:xfrm>
            <a:prstGeom prst="rect">
              <a:avLst/>
            </a:prstGeom>
          </p:spPr>
        </p:pic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699020A4-4AF2-4CC6-9C65-E80BD9604FC8}"/>
                </a:ext>
              </a:extLst>
            </p:cNvPr>
            <p:cNvSpPr/>
            <p:nvPr/>
          </p:nvSpPr>
          <p:spPr>
            <a:xfrm>
              <a:off x="8836637" y="478590"/>
              <a:ext cx="144016" cy="79815"/>
            </a:xfrm>
            <a:prstGeom prst="roundRect">
              <a:avLst/>
            </a:prstGeom>
            <a:solidFill>
              <a:srgbClr val="FBF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00"/>
    </mc:Choice>
    <mc:Fallback xmlns="">
      <p:transition advTm="1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6578037" y="1539769"/>
            <a:ext cx="1872000" cy="289586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Rounded Rectangle 33"/>
          <p:cNvSpPr/>
          <p:nvPr/>
        </p:nvSpPr>
        <p:spPr>
          <a:xfrm>
            <a:off x="4565208" y="1539769"/>
            <a:ext cx="1872000" cy="289586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ounded Rectangle 30"/>
          <p:cNvSpPr/>
          <p:nvPr/>
        </p:nvSpPr>
        <p:spPr>
          <a:xfrm>
            <a:off x="2552380" y="1539769"/>
            <a:ext cx="1872000" cy="289586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190039" y="1251337"/>
            <a:ext cx="576064" cy="576064"/>
            <a:chOff x="683568" y="1059582"/>
            <a:chExt cx="576064" cy="576064"/>
          </a:xfrm>
        </p:grpSpPr>
        <p:sp>
          <p:nvSpPr>
            <p:cNvPr id="20" name="Oval 19"/>
            <p:cNvSpPr/>
            <p:nvPr/>
          </p:nvSpPr>
          <p:spPr>
            <a:xfrm>
              <a:off x="683568" y="1059582"/>
              <a:ext cx="576064" cy="5760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55576" y="1131590"/>
              <a:ext cx="432048" cy="432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539552" y="1539769"/>
            <a:ext cx="1872000" cy="289586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8"/>
          <p:cNvSpPr>
            <a:spLocks noChangeArrowheads="1"/>
          </p:cNvSpPr>
          <p:nvPr/>
        </p:nvSpPr>
        <p:spPr bwMode="auto">
          <a:xfrm>
            <a:off x="251520" y="157661"/>
            <a:ext cx="7560840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>
              <a:defRPr/>
            </a:pP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我们的产品 </a:t>
            </a:r>
            <a:r>
              <a:rPr lang="en-US" altLang="zh-CN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 </a:t>
            </a: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电力营销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87520" y="1251337"/>
            <a:ext cx="576064" cy="576064"/>
            <a:chOff x="683568" y="1059582"/>
            <a:chExt cx="576064" cy="576064"/>
          </a:xfrm>
        </p:grpSpPr>
        <p:sp>
          <p:nvSpPr>
            <p:cNvPr id="3" name="Oval 2"/>
            <p:cNvSpPr/>
            <p:nvPr/>
          </p:nvSpPr>
          <p:spPr>
            <a:xfrm>
              <a:off x="683568" y="1059582"/>
              <a:ext cx="576064" cy="5760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755576" y="1131590"/>
              <a:ext cx="432048" cy="432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1</a:t>
              </a:r>
              <a:endParaRPr lang="zh-CN" altLang="en-US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0348" y="1251337"/>
            <a:ext cx="576064" cy="576064"/>
            <a:chOff x="683568" y="1059582"/>
            <a:chExt cx="576064" cy="576064"/>
          </a:xfrm>
        </p:grpSpPr>
        <p:sp>
          <p:nvSpPr>
            <p:cNvPr id="17" name="Oval 16"/>
            <p:cNvSpPr/>
            <p:nvPr/>
          </p:nvSpPr>
          <p:spPr>
            <a:xfrm>
              <a:off x="683568" y="1059582"/>
              <a:ext cx="576064" cy="5760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55576" y="1131590"/>
              <a:ext cx="432048" cy="432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2</a:t>
              </a:r>
              <a:endParaRPr lang="zh-CN" alt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79730" y="1251337"/>
            <a:ext cx="576064" cy="576064"/>
            <a:chOff x="683568" y="1059582"/>
            <a:chExt cx="576064" cy="576064"/>
          </a:xfrm>
        </p:grpSpPr>
        <p:sp>
          <p:nvSpPr>
            <p:cNvPr id="23" name="Oval 22"/>
            <p:cNvSpPr/>
            <p:nvPr/>
          </p:nvSpPr>
          <p:spPr>
            <a:xfrm>
              <a:off x="683568" y="1059582"/>
              <a:ext cx="576064" cy="5760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5576" y="1131590"/>
              <a:ext cx="432048" cy="432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4</a:t>
              </a:r>
              <a:endParaRPr lang="zh-CN" altLang="en-US" b="1" dirty="0"/>
            </a:p>
          </p:txBody>
        </p:sp>
      </p:grpSp>
      <p:sp>
        <p:nvSpPr>
          <p:cNvPr id="28" name="文本框 65"/>
          <p:cNvSpPr txBox="1"/>
          <p:nvPr/>
        </p:nvSpPr>
        <p:spPr>
          <a:xfrm>
            <a:off x="1007891" y="1895951"/>
            <a:ext cx="124892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用电采集</a:t>
            </a:r>
            <a:endParaRPr lang="en-US" altLang="zh-CN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65"/>
          <p:cNvSpPr txBox="1"/>
          <p:nvPr/>
        </p:nvSpPr>
        <p:spPr>
          <a:xfrm>
            <a:off x="679127" y="2402020"/>
            <a:ext cx="1707362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提供计量故障分析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、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采集设备故障分析等功能，支撑基层的采集运维工作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65"/>
          <p:cNvSpPr txBox="1"/>
          <p:nvPr/>
        </p:nvSpPr>
        <p:spPr>
          <a:xfrm>
            <a:off x="2970199" y="1895951"/>
            <a:ext cx="1830547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电费核算</a:t>
            </a:r>
            <a:endParaRPr lang="en-US" altLang="zh-CN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65"/>
          <p:cNvSpPr txBox="1"/>
          <p:nvPr/>
        </p:nvSpPr>
        <p:spPr>
          <a:xfrm>
            <a:off x="2703157" y="2402020"/>
            <a:ext cx="1670488" cy="18543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提供从档案管理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、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装接管理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、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数据采集管理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、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电费核算等一整套的营销自动化平台，实现用电信息采集，电费计算的自动化和信息化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65"/>
          <p:cNvSpPr txBox="1"/>
          <p:nvPr/>
        </p:nvSpPr>
        <p:spPr>
          <a:xfrm>
            <a:off x="5032608" y="1895951"/>
            <a:ext cx="1830547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购电分析</a:t>
            </a:r>
            <a:endParaRPr lang="en-US" altLang="zh-CN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65"/>
          <p:cNvSpPr txBox="1"/>
          <p:nvPr/>
        </p:nvSpPr>
        <p:spPr>
          <a:xfrm>
            <a:off x="4700758" y="2402020"/>
            <a:ext cx="1670488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提供计量在线监测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、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及时发现用户的意思窃电行为，计量设备故障等，助力窃电查处和窃电损失追索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65"/>
          <p:cNvSpPr txBox="1"/>
          <p:nvPr/>
        </p:nvSpPr>
        <p:spPr>
          <a:xfrm>
            <a:off x="7065833" y="1895951"/>
            <a:ext cx="1830547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计量管理</a:t>
            </a:r>
            <a:endParaRPr lang="en-US" altLang="zh-CN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65"/>
          <p:cNvSpPr txBox="1"/>
          <p:nvPr/>
        </p:nvSpPr>
        <p:spPr>
          <a:xfrm>
            <a:off x="6737069" y="2402020"/>
            <a:ext cx="1670488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提供线损管理，有序用电，停电分析</a:t>
            </a:r>
            <a:r>
              <a:rPr lang="zh-CN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等高级应用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cloud-computing_154355"/>
          <p:cNvSpPr>
            <a:spLocks noChangeAspect="1"/>
          </p:cNvSpPr>
          <p:nvPr/>
        </p:nvSpPr>
        <p:spPr bwMode="auto">
          <a:xfrm>
            <a:off x="739794" y="1908923"/>
            <a:ext cx="345921" cy="345315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04110" h="603052">
                <a:moveTo>
                  <a:pt x="302055" y="164468"/>
                </a:moveTo>
                <a:cubicBezTo>
                  <a:pt x="286952" y="164468"/>
                  <a:pt x="274596" y="176804"/>
                  <a:pt x="274596" y="191880"/>
                </a:cubicBezTo>
                <a:lnTo>
                  <a:pt x="274596" y="365394"/>
                </a:lnTo>
                <a:lnTo>
                  <a:pt x="274596" y="420217"/>
                </a:lnTo>
                <a:lnTo>
                  <a:pt x="329515" y="420217"/>
                </a:lnTo>
                <a:lnTo>
                  <a:pt x="329515" y="365394"/>
                </a:lnTo>
                <a:lnTo>
                  <a:pt x="329515" y="191880"/>
                </a:lnTo>
                <a:cubicBezTo>
                  <a:pt x="329515" y="176804"/>
                  <a:pt x="317158" y="164468"/>
                  <a:pt x="302055" y="164468"/>
                </a:cubicBezTo>
                <a:close/>
                <a:moveTo>
                  <a:pt x="283795" y="0"/>
                </a:moveTo>
                <a:cubicBezTo>
                  <a:pt x="355739" y="0"/>
                  <a:pt x="419445" y="44132"/>
                  <a:pt x="445394" y="109646"/>
                </a:cubicBezTo>
                <a:lnTo>
                  <a:pt x="448552" y="109646"/>
                </a:lnTo>
                <a:cubicBezTo>
                  <a:pt x="534363" y="109646"/>
                  <a:pt x="604110" y="179271"/>
                  <a:pt x="604110" y="264931"/>
                </a:cubicBezTo>
                <a:cubicBezTo>
                  <a:pt x="604110" y="350592"/>
                  <a:pt x="534363" y="420217"/>
                  <a:pt x="448552" y="420217"/>
                </a:cubicBezTo>
                <a:lnTo>
                  <a:pt x="329515" y="420217"/>
                </a:lnTo>
                <a:lnTo>
                  <a:pt x="329515" y="509442"/>
                </a:lnTo>
                <a:lnTo>
                  <a:pt x="365077" y="474081"/>
                </a:lnTo>
                <a:cubicBezTo>
                  <a:pt x="375786" y="463253"/>
                  <a:pt x="393086" y="463253"/>
                  <a:pt x="403795" y="474081"/>
                </a:cubicBezTo>
                <a:cubicBezTo>
                  <a:pt x="414642" y="484771"/>
                  <a:pt x="414642" y="502040"/>
                  <a:pt x="403795" y="512731"/>
                </a:cubicBezTo>
                <a:lnTo>
                  <a:pt x="321415" y="594966"/>
                </a:lnTo>
                <a:cubicBezTo>
                  <a:pt x="321415" y="595103"/>
                  <a:pt x="321415" y="595103"/>
                  <a:pt x="321415" y="595103"/>
                </a:cubicBezTo>
                <a:cubicBezTo>
                  <a:pt x="320728" y="595651"/>
                  <a:pt x="320179" y="596336"/>
                  <a:pt x="319493" y="596884"/>
                </a:cubicBezTo>
                <a:cubicBezTo>
                  <a:pt x="319081" y="597159"/>
                  <a:pt x="318806" y="597296"/>
                  <a:pt x="318531" y="597570"/>
                </a:cubicBezTo>
                <a:cubicBezTo>
                  <a:pt x="318119" y="597844"/>
                  <a:pt x="317708" y="598118"/>
                  <a:pt x="317296" y="598392"/>
                </a:cubicBezTo>
                <a:cubicBezTo>
                  <a:pt x="316884" y="598666"/>
                  <a:pt x="316472" y="598940"/>
                  <a:pt x="316060" y="599214"/>
                </a:cubicBezTo>
                <a:cubicBezTo>
                  <a:pt x="315785" y="599351"/>
                  <a:pt x="315373" y="599626"/>
                  <a:pt x="314962" y="599763"/>
                </a:cubicBezTo>
                <a:cubicBezTo>
                  <a:pt x="314550" y="600037"/>
                  <a:pt x="314138" y="600174"/>
                  <a:pt x="313726" y="600448"/>
                </a:cubicBezTo>
                <a:cubicBezTo>
                  <a:pt x="313314" y="600585"/>
                  <a:pt x="313039" y="600722"/>
                  <a:pt x="312627" y="600996"/>
                </a:cubicBezTo>
                <a:cubicBezTo>
                  <a:pt x="312216" y="601133"/>
                  <a:pt x="311804" y="601270"/>
                  <a:pt x="311392" y="601407"/>
                </a:cubicBezTo>
                <a:cubicBezTo>
                  <a:pt x="310843" y="601544"/>
                  <a:pt x="310431" y="601681"/>
                  <a:pt x="310019" y="601818"/>
                </a:cubicBezTo>
                <a:cubicBezTo>
                  <a:pt x="309607" y="601956"/>
                  <a:pt x="309195" y="602093"/>
                  <a:pt x="308783" y="602230"/>
                </a:cubicBezTo>
                <a:cubicBezTo>
                  <a:pt x="308371" y="602230"/>
                  <a:pt x="307822" y="602367"/>
                  <a:pt x="307410" y="602504"/>
                </a:cubicBezTo>
                <a:cubicBezTo>
                  <a:pt x="306998" y="602641"/>
                  <a:pt x="306449" y="602641"/>
                  <a:pt x="306037" y="602778"/>
                </a:cubicBezTo>
                <a:cubicBezTo>
                  <a:pt x="305625" y="602778"/>
                  <a:pt x="305213" y="602915"/>
                  <a:pt x="304801" y="602915"/>
                </a:cubicBezTo>
                <a:cubicBezTo>
                  <a:pt x="303840" y="603052"/>
                  <a:pt x="303016" y="603052"/>
                  <a:pt x="302055" y="603052"/>
                </a:cubicBezTo>
                <a:cubicBezTo>
                  <a:pt x="301094" y="603052"/>
                  <a:pt x="300270" y="603052"/>
                  <a:pt x="299309" y="602915"/>
                </a:cubicBezTo>
                <a:cubicBezTo>
                  <a:pt x="298897" y="602915"/>
                  <a:pt x="298485" y="602778"/>
                  <a:pt x="298074" y="602778"/>
                </a:cubicBezTo>
                <a:cubicBezTo>
                  <a:pt x="297662" y="602641"/>
                  <a:pt x="297112" y="602641"/>
                  <a:pt x="296700" y="602504"/>
                </a:cubicBezTo>
                <a:cubicBezTo>
                  <a:pt x="296289" y="602367"/>
                  <a:pt x="295739" y="602230"/>
                  <a:pt x="295327" y="602230"/>
                </a:cubicBezTo>
                <a:cubicBezTo>
                  <a:pt x="294916" y="602093"/>
                  <a:pt x="294504" y="601956"/>
                  <a:pt x="294092" y="601818"/>
                </a:cubicBezTo>
                <a:cubicBezTo>
                  <a:pt x="293680" y="601681"/>
                  <a:pt x="293268" y="601544"/>
                  <a:pt x="292719" y="601407"/>
                </a:cubicBezTo>
                <a:cubicBezTo>
                  <a:pt x="292307" y="601270"/>
                  <a:pt x="291895" y="601133"/>
                  <a:pt x="291483" y="600996"/>
                </a:cubicBezTo>
                <a:cubicBezTo>
                  <a:pt x="291208" y="600859"/>
                  <a:pt x="290797" y="600585"/>
                  <a:pt x="290385" y="600448"/>
                </a:cubicBezTo>
                <a:cubicBezTo>
                  <a:pt x="289973" y="600174"/>
                  <a:pt x="289561" y="600037"/>
                  <a:pt x="289149" y="599763"/>
                </a:cubicBezTo>
                <a:cubicBezTo>
                  <a:pt x="288737" y="599626"/>
                  <a:pt x="288325" y="599351"/>
                  <a:pt x="288051" y="599214"/>
                </a:cubicBezTo>
                <a:cubicBezTo>
                  <a:pt x="287639" y="598940"/>
                  <a:pt x="287227" y="598666"/>
                  <a:pt x="286815" y="598392"/>
                </a:cubicBezTo>
                <a:cubicBezTo>
                  <a:pt x="286403" y="598118"/>
                  <a:pt x="285991" y="597844"/>
                  <a:pt x="285579" y="597570"/>
                </a:cubicBezTo>
                <a:cubicBezTo>
                  <a:pt x="285304" y="597296"/>
                  <a:pt x="285030" y="597021"/>
                  <a:pt x="284618" y="596884"/>
                </a:cubicBezTo>
                <a:cubicBezTo>
                  <a:pt x="283931" y="596199"/>
                  <a:pt x="283245" y="595651"/>
                  <a:pt x="282696" y="594966"/>
                </a:cubicBezTo>
                <a:lnTo>
                  <a:pt x="200315" y="512731"/>
                </a:lnTo>
                <a:cubicBezTo>
                  <a:pt x="189468" y="502040"/>
                  <a:pt x="189468" y="484771"/>
                  <a:pt x="200315" y="474081"/>
                </a:cubicBezTo>
                <a:cubicBezTo>
                  <a:pt x="211025" y="463253"/>
                  <a:pt x="228324" y="463253"/>
                  <a:pt x="239034" y="474081"/>
                </a:cubicBezTo>
                <a:lnTo>
                  <a:pt x="274595" y="509442"/>
                </a:lnTo>
                <a:lnTo>
                  <a:pt x="274595" y="420217"/>
                </a:lnTo>
                <a:lnTo>
                  <a:pt x="128099" y="420217"/>
                </a:lnTo>
                <a:cubicBezTo>
                  <a:pt x="57528" y="420217"/>
                  <a:pt x="0" y="362790"/>
                  <a:pt x="0" y="292343"/>
                </a:cubicBezTo>
                <a:cubicBezTo>
                  <a:pt x="0" y="227926"/>
                  <a:pt x="47917" y="174474"/>
                  <a:pt x="109976" y="165702"/>
                </a:cubicBezTo>
                <a:cubicBezTo>
                  <a:pt x="114232" y="73600"/>
                  <a:pt x="190569" y="0"/>
                  <a:pt x="2837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5" name="notepad_126085"/>
          <p:cNvSpPr>
            <a:spLocks noChangeAspect="1"/>
          </p:cNvSpPr>
          <p:nvPr/>
        </p:nvSpPr>
        <p:spPr bwMode="auto">
          <a:xfrm>
            <a:off x="2772809" y="1895951"/>
            <a:ext cx="297836" cy="376850"/>
          </a:xfrm>
          <a:custGeom>
            <a:avLst/>
            <a:gdLst>
              <a:gd name="connsiteX0" fmla="*/ 366336 w 478786"/>
              <a:gd name="connsiteY0" fmla="*/ 423470 h 605804"/>
              <a:gd name="connsiteX1" fmla="*/ 361136 w 478786"/>
              <a:gd name="connsiteY1" fmla="*/ 428754 h 605804"/>
              <a:gd name="connsiteX2" fmla="*/ 361136 w 478786"/>
              <a:gd name="connsiteY2" fmla="*/ 434686 h 605804"/>
              <a:gd name="connsiteX3" fmla="*/ 355564 w 478786"/>
              <a:gd name="connsiteY3" fmla="*/ 442473 h 605804"/>
              <a:gd name="connsiteX4" fmla="*/ 332907 w 478786"/>
              <a:gd name="connsiteY4" fmla="*/ 471301 h 605804"/>
              <a:gd name="connsiteX5" fmla="*/ 349622 w 478786"/>
              <a:gd name="connsiteY5" fmla="*/ 499481 h 605804"/>
              <a:gd name="connsiteX6" fmla="*/ 370607 w 478786"/>
              <a:gd name="connsiteY6" fmla="*/ 508843 h 605804"/>
              <a:gd name="connsiteX7" fmla="*/ 378222 w 478786"/>
              <a:gd name="connsiteY7" fmla="*/ 513293 h 605804"/>
              <a:gd name="connsiteX8" fmla="*/ 375807 w 478786"/>
              <a:gd name="connsiteY8" fmla="*/ 531461 h 605804"/>
              <a:gd name="connsiteX9" fmla="*/ 362436 w 478786"/>
              <a:gd name="connsiteY9" fmla="*/ 533223 h 605804"/>
              <a:gd name="connsiteX10" fmla="*/ 342007 w 478786"/>
              <a:gd name="connsiteY10" fmla="*/ 527197 h 605804"/>
              <a:gd name="connsiteX11" fmla="*/ 335786 w 478786"/>
              <a:gd name="connsiteY11" fmla="*/ 529793 h 605804"/>
              <a:gd name="connsiteX12" fmla="*/ 332722 w 478786"/>
              <a:gd name="connsiteY12" fmla="*/ 540360 h 605804"/>
              <a:gd name="connsiteX13" fmla="*/ 336436 w 478786"/>
              <a:gd name="connsiteY13" fmla="*/ 548518 h 605804"/>
              <a:gd name="connsiteX14" fmla="*/ 354822 w 478786"/>
              <a:gd name="connsiteY14" fmla="*/ 553894 h 605804"/>
              <a:gd name="connsiteX15" fmla="*/ 360022 w 478786"/>
              <a:gd name="connsiteY15" fmla="*/ 560012 h 605804"/>
              <a:gd name="connsiteX16" fmla="*/ 360207 w 478786"/>
              <a:gd name="connsiteY16" fmla="*/ 567057 h 605804"/>
              <a:gd name="connsiteX17" fmla="*/ 364664 w 478786"/>
              <a:gd name="connsiteY17" fmla="*/ 571784 h 605804"/>
              <a:gd name="connsiteX18" fmla="*/ 374879 w 478786"/>
              <a:gd name="connsiteY18" fmla="*/ 571784 h 605804"/>
              <a:gd name="connsiteX19" fmla="*/ 379243 w 478786"/>
              <a:gd name="connsiteY19" fmla="*/ 567335 h 605804"/>
              <a:gd name="connsiteX20" fmla="*/ 379243 w 478786"/>
              <a:gd name="connsiteY20" fmla="*/ 557695 h 605804"/>
              <a:gd name="connsiteX21" fmla="*/ 383607 w 478786"/>
              <a:gd name="connsiteY21" fmla="*/ 552040 h 605804"/>
              <a:gd name="connsiteX22" fmla="*/ 401622 w 478786"/>
              <a:gd name="connsiteY22" fmla="*/ 540360 h 605804"/>
              <a:gd name="connsiteX23" fmla="*/ 391036 w 478786"/>
              <a:gd name="connsiteY23" fmla="*/ 490582 h 605804"/>
              <a:gd name="connsiteX24" fmla="*/ 372836 w 478786"/>
              <a:gd name="connsiteY24" fmla="*/ 482425 h 605804"/>
              <a:gd name="connsiteX25" fmla="*/ 362900 w 478786"/>
              <a:gd name="connsiteY25" fmla="*/ 476863 h 605804"/>
              <a:gd name="connsiteX26" fmla="*/ 365036 w 478786"/>
              <a:gd name="connsiteY26" fmla="*/ 461568 h 605804"/>
              <a:gd name="connsiteX27" fmla="*/ 371072 w 478786"/>
              <a:gd name="connsiteY27" fmla="*/ 460270 h 605804"/>
              <a:gd name="connsiteX28" fmla="*/ 394007 w 478786"/>
              <a:gd name="connsiteY28" fmla="*/ 464905 h 605804"/>
              <a:gd name="connsiteX29" fmla="*/ 400043 w 478786"/>
              <a:gd name="connsiteY29" fmla="*/ 462310 h 605804"/>
              <a:gd name="connsiteX30" fmla="*/ 403664 w 478786"/>
              <a:gd name="connsiteY30" fmla="*/ 450259 h 605804"/>
              <a:gd name="connsiteX31" fmla="*/ 400879 w 478786"/>
              <a:gd name="connsiteY31" fmla="*/ 444697 h 605804"/>
              <a:gd name="connsiteX32" fmla="*/ 386393 w 478786"/>
              <a:gd name="connsiteY32" fmla="*/ 440433 h 605804"/>
              <a:gd name="connsiteX33" fmla="*/ 379893 w 478786"/>
              <a:gd name="connsiteY33" fmla="*/ 432739 h 605804"/>
              <a:gd name="connsiteX34" fmla="*/ 370422 w 478786"/>
              <a:gd name="connsiteY34" fmla="*/ 423470 h 605804"/>
              <a:gd name="connsiteX35" fmla="*/ 370422 w 478786"/>
              <a:gd name="connsiteY35" fmla="*/ 389450 h 605804"/>
              <a:gd name="connsiteX36" fmla="*/ 478786 w 478786"/>
              <a:gd name="connsiteY36" fmla="*/ 497627 h 605804"/>
              <a:gd name="connsiteX37" fmla="*/ 370422 w 478786"/>
              <a:gd name="connsiteY37" fmla="*/ 605804 h 605804"/>
              <a:gd name="connsiteX38" fmla="*/ 262150 w 478786"/>
              <a:gd name="connsiteY38" fmla="*/ 497627 h 605804"/>
              <a:gd name="connsiteX39" fmla="*/ 370422 w 478786"/>
              <a:gd name="connsiteY39" fmla="*/ 389450 h 605804"/>
              <a:gd name="connsiteX40" fmla="*/ 105425 w 478786"/>
              <a:gd name="connsiteY40" fmla="*/ 356638 h 605804"/>
              <a:gd name="connsiteX41" fmla="*/ 202452 w 478786"/>
              <a:gd name="connsiteY41" fmla="*/ 356638 h 605804"/>
              <a:gd name="connsiteX42" fmla="*/ 202452 w 478786"/>
              <a:gd name="connsiteY42" fmla="*/ 389592 h 605804"/>
              <a:gd name="connsiteX43" fmla="*/ 105425 w 478786"/>
              <a:gd name="connsiteY43" fmla="*/ 389592 h 605804"/>
              <a:gd name="connsiteX44" fmla="*/ 105425 w 478786"/>
              <a:gd name="connsiteY44" fmla="*/ 299691 h 605804"/>
              <a:gd name="connsiteX45" fmla="*/ 299762 w 478786"/>
              <a:gd name="connsiteY45" fmla="*/ 299691 h 605804"/>
              <a:gd name="connsiteX46" fmla="*/ 299762 w 478786"/>
              <a:gd name="connsiteY46" fmla="*/ 332716 h 605804"/>
              <a:gd name="connsiteX47" fmla="*/ 105425 w 478786"/>
              <a:gd name="connsiteY47" fmla="*/ 332716 h 605804"/>
              <a:gd name="connsiteX48" fmla="*/ 105425 w 478786"/>
              <a:gd name="connsiteY48" fmla="*/ 242886 h 605804"/>
              <a:gd name="connsiteX49" fmla="*/ 299762 w 478786"/>
              <a:gd name="connsiteY49" fmla="*/ 242886 h 605804"/>
              <a:gd name="connsiteX50" fmla="*/ 299762 w 478786"/>
              <a:gd name="connsiteY50" fmla="*/ 275840 h 605804"/>
              <a:gd name="connsiteX51" fmla="*/ 105425 w 478786"/>
              <a:gd name="connsiteY51" fmla="*/ 275840 h 605804"/>
              <a:gd name="connsiteX52" fmla="*/ 105425 w 478786"/>
              <a:gd name="connsiteY52" fmla="*/ 186152 h 605804"/>
              <a:gd name="connsiteX53" fmla="*/ 299762 w 478786"/>
              <a:gd name="connsiteY53" fmla="*/ 186152 h 605804"/>
              <a:gd name="connsiteX54" fmla="*/ 299762 w 478786"/>
              <a:gd name="connsiteY54" fmla="*/ 219177 h 605804"/>
              <a:gd name="connsiteX55" fmla="*/ 105425 w 478786"/>
              <a:gd name="connsiteY55" fmla="*/ 219177 h 605804"/>
              <a:gd name="connsiteX56" fmla="*/ 202001 w 478786"/>
              <a:gd name="connsiteY56" fmla="*/ 51914 h 605804"/>
              <a:gd name="connsiteX57" fmla="*/ 174152 w 478786"/>
              <a:gd name="connsiteY57" fmla="*/ 79726 h 605804"/>
              <a:gd name="connsiteX58" fmla="*/ 202001 w 478786"/>
              <a:gd name="connsiteY58" fmla="*/ 107537 h 605804"/>
              <a:gd name="connsiteX59" fmla="*/ 229850 w 478786"/>
              <a:gd name="connsiteY59" fmla="*/ 79726 h 605804"/>
              <a:gd name="connsiteX60" fmla="*/ 202001 w 478786"/>
              <a:gd name="connsiteY60" fmla="*/ 51914 h 605804"/>
              <a:gd name="connsiteX61" fmla="*/ 202001 w 478786"/>
              <a:gd name="connsiteY61" fmla="*/ 0 h 605804"/>
              <a:gd name="connsiteX62" fmla="*/ 277844 w 478786"/>
              <a:gd name="connsiteY62" fmla="*/ 55344 h 605804"/>
              <a:gd name="connsiteX63" fmla="*/ 358422 w 478786"/>
              <a:gd name="connsiteY63" fmla="*/ 55344 h 605804"/>
              <a:gd name="connsiteX64" fmla="*/ 405116 w 478786"/>
              <a:gd name="connsiteY64" fmla="*/ 101975 h 605804"/>
              <a:gd name="connsiteX65" fmla="*/ 405116 w 478786"/>
              <a:gd name="connsiteY65" fmla="*/ 352554 h 605804"/>
              <a:gd name="connsiteX66" fmla="*/ 370397 w 478786"/>
              <a:gd name="connsiteY66" fmla="*/ 348475 h 605804"/>
              <a:gd name="connsiteX67" fmla="*/ 336049 w 478786"/>
              <a:gd name="connsiteY67" fmla="*/ 352554 h 605804"/>
              <a:gd name="connsiteX68" fmla="*/ 336049 w 478786"/>
              <a:gd name="connsiteY68" fmla="*/ 162511 h 605804"/>
              <a:gd name="connsiteX69" fmla="*/ 323796 w 478786"/>
              <a:gd name="connsiteY69" fmla="*/ 150274 h 605804"/>
              <a:gd name="connsiteX70" fmla="*/ 81320 w 478786"/>
              <a:gd name="connsiteY70" fmla="*/ 150274 h 605804"/>
              <a:gd name="connsiteX71" fmla="*/ 69067 w 478786"/>
              <a:gd name="connsiteY71" fmla="*/ 162511 h 605804"/>
              <a:gd name="connsiteX72" fmla="*/ 69067 w 478786"/>
              <a:gd name="connsiteY72" fmla="*/ 458052 h 605804"/>
              <a:gd name="connsiteX73" fmla="*/ 81320 w 478786"/>
              <a:gd name="connsiteY73" fmla="*/ 470289 h 605804"/>
              <a:gd name="connsiteX74" fmla="*/ 223631 w 478786"/>
              <a:gd name="connsiteY74" fmla="*/ 470289 h 605804"/>
              <a:gd name="connsiteX75" fmla="*/ 221031 w 478786"/>
              <a:gd name="connsiteY75" fmla="*/ 497730 h 605804"/>
              <a:gd name="connsiteX76" fmla="*/ 228458 w 478786"/>
              <a:gd name="connsiteY76" fmla="*/ 543989 h 605804"/>
              <a:gd name="connsiteX77" fmla="*/ 46601 w 478786"/>
              <a:gd name="connsiteY77" fmla="*/ 543989 h 605804"/>
              <a:gd name="connsiteX78" fmla="*/ 0 w 478786"/>
              <a:gd name="connsiteY78" fmla="*/ 497359 h 605804"/>
              <a:gd name="connsiteX79" fmla="*/ 0 w 478786"/>
              <a:gd name="connsiteY79" fmla="*/ 101975 h 605804"/>
              <a:gd name="connsiteX80" fmla="*/ 46601 w 478786"/>
              <a:gd name="connsiteY80" fmla="*/ 55344 h 605804"/>
              <a:gd name="connsiteX81" fmla="*/ 126065 w 478786"/>
              <a:gd name="connsiteY81" fmla="*/ 55344 h 605804"/>
              <a:gd name="connsiteX82" fmla="*/ 202001 w 478786"/>
              <a:gd name="connsiteY82" fmla="*/ 0 h 60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78786" h="605804">
                <a:moveTo>
                  <a:pt x="366336" y="423470"/>
                </a:moveTo>
                <a:cubicBezTo>
                  <a:pt x="362064" y="423562"/>
                  <a:pt x="361322" y="424489"/>
                  <a:pt x="361136" y="428754"/>
                </a:cubicBezTo>
                <a:lnTo>
                  <a:pt x="361136" y="434686"/>
                </a:lnTo>
                <a:cubicBezTo>
                  <a:pt x="361136" y="440526"/>
                  <a:pt x="361136" y="440526"/>
                  <a:pt x="355564" y="442473"/>
                </a:cubicBezTo>
                <a:cubicBezTo>
                  <a:pt x="342100" y="447478"/>
                  <a:pt x="333836" y="456563"/>
                  <a:pt x="332907" y="471301"/>
                </a:cubicBezTo>
                <a:cubicBezTo>
                  <a:pt x="332164" y="484279"/>
                  <a:pt x="339036" y="493085"/>
                  <a:pt x="349622" y="499481"/>
                </a:cubicBezTo>
                <a:cubicBezTo>
                  <a:pt x="356307" y="503467"/>
                  <a:pt x="363643" y="505784"/>
                  <a:pt x="370607" y="508843"/>
                </a:cubicBezTo>
                <a:cubicBezTo>
                  <a:pt x="373393" y="510141"/>
                  <a:pt x="375900" y="511439"/>
                  <a:pt x="378222" y="513293"/>
                </a:cubicBezTo>
                <a:cubicBezTo>
                  <a:pt x="384907" y="518762"/>
                  <a:pt x="383700" y="528032"/>
                  <a:pt x="375807" y="531461"/>
                </a:cubicBezTo>
                <a:cubicBezTo>
                  <a:pt x="371536" y="533315"/>
                  <a:pt x="366986" y="533872"/>
                  <a:pt x="362436" y="533223"/>
                </a:cubicBezTo>
                <a:cubicBezTo>
                  <a:pt x="355193" y="532388"/>
                  <a:pt x="348414" y="530534"/>
                  <a:pt x="342007" y="527197"/>
                </a:cubicBezTo>
                <a:cubicBezTo>
                  <a:pt x="338107" y="525158"/>
                  <a:pt x="336993" y="525714"/>
                  <a:pt x="335786" y="529793"/>
                </a:cubicBezTo>
                <a:cubicBezTo>
                  <a:pt x="334672" y="533223"/>
                  <a:pt x="333650" y="536838"/>
                  <a:pt x="332722" y="540360"/>
                </a:cubicBezTo>
                <a:cubicBezTo>
                  <a:pt x="331329" y="545181"/>
                  <a:pt x="331793" y="546293"/>
                  <a:pt x="336436" y="548518"/>
                </a:cubicBezTo>
                <a:cubicBezTo>
                  <a:pt x="342193" y="551391"/>
                  <a:pt x="348507" y="552874"/>
                  <a:pt x="354822" y="553894"/>
                </a:cubicBezTo>
                <a:cubicBezTo>
                  <a:pt x="359836" y="554728"/>
                  <a:pt x="360022" y="554821"/>
                  <a:pt x="360022" y="560012"/>
                </a:cubicBezTo>
                <a:cubicBezTo>
                  <a:pt x="360207" y="562422"/>
                  <a:pt x="360207" y="564740"/>
                  <a:pt x="360207" y="567057"/>
                </a:cubicBezTo>
                <a:cubicBezTo>
                  <a:pt x="360207" y="570023"/>
                  <a:pt x="361693" y="571784"/>
                  <a:pt x="364664" y="571784"/>
                </a:cubicBezTo>
                <a:cubicBezTo>
                  <a:pt x="368007" y="571877"/>
                  <a:pt x="371443" y="571877"/>
                  <a:pt x="374879" y="571784"/>
                </a:cubicBezTo>
                <a:cubicBezTo>
                  <a:pt x="377757" y="571692"/>
                  <a:pt x="379243" y="570209"/>
                  <a:pt x="379243" y="567335"/>
                </a:cubicBezTo>
                <a:cubicBezTo>
                  <a:pt x="379243" y="564091"/>
                  <a:pt x="379336" y="560939"/>
                  <a:pt x="379243" y="557695"/>
                </a:cubicBezTo>
                <a:cubicBezTo>
                  <a:pt x="378964" y="554450"/>
                  <a:pt x="380450" y="552874"/>
                  <a:pt x="383607" y="552040"/>
                </a:cubicBezTo>
                <a:cubicBezTo>
                  <a:pt x="390757" y="550001"/>
                  <a:pt x="396979" y="546107"/>
                  <a:pt x="401622" y="540360"/>
                </a:cubicBezTo>
                <a:cubicBezTo>
                  <a:pt x="414622" y="524416"/>
                  <a:pt x="409700" y="501242"/>
                  <a:pt x="391036" y="490582"/>
                </a:cubicBezTo>
                <a:cubicBezTo>
                  <a:pt x="385186" y="487338"/>
                  <a:pt x="378964" y="485020"/>
                  <a:pt x="372836" y="482425"/>
                </a:cubicBezTo>
                <a:cubicBezTo>
                  <a:pt x="369307" y="480942"/>
                  <a:pt x="365872" y="479180"/>
                  <a:pt x="362900" y="476863"/>
                </a:cubicBezTo>
                <a:cubicBezTo>
                  <a:pt x="356957" y="472136"/>
                  <a:pt x="358072" y="464627"/>
                  <a:pt x="365036" y="461568"/>
                </a:cubicBezTo>
                <a:cubicBezTo>
                  <a:pt x="366893" y="460641"/>
                  <a:pt x="368936" y="460456"/>
                  <a:pt x="371072" y="460270"/>
                </a:cubicBezTo>
                <a:cubicBezTo>
                  <a:pt x="379150" y="459900"/>
                  <a:pt x="386672" y="461383"/>
                  <a:pt x="394007" y="464905"/>
                </a:cubicBezTo>
                <a:cubicBezTo>
                  <a:pt x="397536" y="466574"/>
                  <a:pt x="398836" y="466018"/>
                  <a:pt x="400043" y="462310"/>
                </a:cubicBezTo>
                <a:cubicBezTo>
                  <a:pt x="401436" y="458324"/>
                  <a:pt x="402550" y="454245"/>
                  <a:pt x="403664" y="450259"/>
                </a:cubicBezTo>
                <a:cubicBezTo>
                  <a:pt x="404407" y="447664"/>
                  <a:pt x="403479" y="445810"/>
                  <a:pt x="400879" y="444697"/>
                </a:cubicBezTo>
                <a:cubicBezTo>
                  <a:pt x="396236" y="442658"/>
                  <a:pt x="391500" y="441175"/>
                  <a:pt x="386393" y="440433"/>
                </a:cubicBezTo>
                <a:cubicBezTo>
                  <a:pt x="379893" y="439321"/>
                  <a:pt x="379893" y="439321"/>
                  <a:pt x="379893" y="432739"/>
                </a:cubicBezTo>
                <a:cubicBezTo>
                  <a:pt x="379707" y="423470"/>
                  <a:pt x="379707" y="423470"/>
                  <a:pt x="370422" y="423470"/>
                </a:cubicBezTo>
                <a:close/>
                <a:moveTo>
                  <a:pt x="370422" y="389450"/>
                </a:moveTo>
                <a:cubicBezTo>
                  <a:pt x="430222" y="389450"/>
                  <a:pt x="478786" y="437930"/>
                  <a:pt x="478786" y="497627"/>
                </a:cubicBezTo>
                <a:cubicBezTo>
                  <a:pt x="478786" y="557324"/>
                  <a:pt x="430222" y="605804"/>
                  <a:pt x="370422" y="605804"/>
                </a:cubicBezTo>
                <a:cubicBezTo>
                  <a:pt x="310621" y="605804"/>
                  <a:pt x="262150" y="557324"/>
                  <a:pt x="262150" y="497627"/>
                </a:cubicBezTo>
                <a:cubicBezTo>
                  <a:pt x="262150" y="437930"/>
                  <a:pt x="310621" y="389450"/>
                  <a:pt x="370422" y="389450"/>
                </a:cubicBezTo>
                <a:close/>
                <a:moveTo>
                  <a:pt x="105425" y="356638"/>
                </a:moveTo>
                <a:lnTo>
                  <a:pt x="202452" y="356638"/>
                </a:lnTo>
                <a:lnTo>
                  <a:pt x="202452" y="389592"/>
                </a:lnTo>
                <a:lnTo>
                  <a:pt x="105425" y="389592"/>
                </a:lnTo>
                <a:close/>
                <a:moveTo>
                  <a:pt x="105425" y="299691"/>
                </a:moveTo>
                <a:lnTo>
                  <a:pt x="299762" y="299691"/>
                </a:lnTo>
                <a:lnTo>
                  <a:pt x="299762" y="332716"/>
                </a:lnTo>
                <a:lnTo>
                  <a:pt x="105425" y="332716"/>
                </a:lnTo>
                <a:close/>
                <a:moveTo>
                  <a:pt x="105425" y="242886"/>
                </a:moveTo>
                <a:lnTo>
                  <a:pt x="299762" y="242886"/>
                </a:lnTo>
                <a:lnTo>
                  <a:pt x="299762" y="275840"/>
                </a:lnTo>
                <a:lnTo>
                  <a:pt x="105425" y="275840"/>
                </a:lnTo>
                <a:close/>
                <a:moveTo>
                  <a:pt x="105425" y="186152"/>
                </a:moveTo>
                <a:lnTo>
                  <a:pt x="299762" y="186152"/>
                </a:lnTo>
                <a:lnTo>
                  <a:pt x="299762" y="219177"/>
                </a:lnTo>
                <a:lnTo>
                  <a:pt x="105425" y="219177"/>
                </a:lnTo>
                <a:close/>
                <a:moveTo>
                  <a:pt x="202001" y="51914"/>
                </a:moveTo>
                <a:cubicBezTo>
                  <a:pt x="186591" y="51914"/>
                  <a:pt x="174152" y="64244"/>
                  <a:pt x="174152" y="79726"/>
                </a:cubicBezTo>
                <a:cubicBezTo>
                  <a:pt x="174152" y="95022"/>
                  <a:pt x="186591" y="107537"/>
                  <a:pt x="202001" y="107537"/>
                </a:cubicBezTo>
                <a:cubicBezTo>
                  <a:pt x="217318" y="107537"/>
                  <a:pt x="229850" y="95022"/>
                  <a:pt x="229850" y="79726"/>
                </a:cubicBezTo>
                <a:cubicBezTo>
                  <a:pt x="229850" y="64429"/>
                  <a:pt x="217318" y="51914"/>
                  <a:pt x="202001" y="51914"/>
                </a:cubicBezTo>
                <a:close/>
                <a:moveTo>
                  <a:pt x="202001" y="0"/>
                </a:moveTo>
                <a:cubicBezTo>
                  <a:pt x="237463" y="0"/>
                  <a:pt x="267540" y="23269"/>
                  <a:pt x="277844" y="55344"/>
                </a:cubicBezTo>
                <a:lnTo>
                  <a:pt x="358422" y="55344"/>
                </a:lnTo>
                <a:cubicBezTo>
                  <a:pt x="384136" y="55344"/>
                  <a:pt x="405116" y="76296"/>
                  <a:pt x="405116" y="101975"/>
                </a:cubicBezTo>
                <a:lnTo>
                  <a:pt x="405116" y="352554"/>
                </a:lnTo>
                <a:cubicBezTo>
                  <a:pt x="393976" y="349959"/>
                  <a:pt x="382465" y="348475"/>
                  <a:pt x="370397" y="348475"/>
                </a:cubicBezTo>
                <a:cubicBezTo>
                  <a:pt x="358700" y="348475"/>
                  <a:pt x="347004" y="349959"/>
                  <a:pt x="336049" y="352554"/>
                </a:cubicBezTo>
                <a:lnTo>
                  <a:pt x="336049" y="162511"/>
                </a:lnTo>
                <a:cubicBezTo>
                  <a:pt x="336049" y="155743"/>
                  <a:pt x="330480" y="150274"/>
                  <a:pt x="323796" y="150274"/>
                </a:cubicBezTo>
                <a:lnTo>
                  <a:pt x="81320" y="150274"/>
                </a:lnTo>
                <a:cubicBezTo>
                  <a:pt x="74451" y="150274"/>
                  <a:pt x="69067" y="155836"/>
                  <a:pt x="69067" y="162511"/>
                </a:cubicBezTo>
                <a:lnTo>
                  <a:pt x="69067" y="458052"/>
                </a:lnTo>
                <a:cubicBezTo>
                  <a:pt x="69067" y="464912"/>
                  <a:pt x="74636" y="470289"/>
                  <a:pt x="81320" y="470289"/>
                </a:cubicBezTo>
                <a:lnTo>
                  <a:pt x="223631" y="470289"/>
                </a:lnTo>
                <a:cubicBezTo>
                  <a:pt x="222053" y="479189"/>
                  <a:pt x="221031" y="488367"/>
                  <a:pt x="221031" y="497730"/>
                </a:cubicBezTo>
                <a:cubicBezTo>
                  <a:pt x="221031" y="513953"/>
                  <a:pt x="223631" y="529435"/>
                  <a:pt x="228458" y="543989"/>
                </a:cubicBezTo>
                <a:lnTo>
                  <a:pt x="46601" y="543989"/>
                </a:lnTo>
                <a:cubicBezTo>
                  <a:pt x="20887" y="543989"/>
                  <a:pt x="0" y="523131"/>
                  <a:pt x="0" y="497359"/>
                </a:cubicBezTo>
                <a:lnTo>
                  <a:pt x="0" y="101975"/>
                </a:lnTo>
                <a:cubicBezTo>
                  <a:pt x="0" y="76296"/>
                  <a:pt x="20887" y="55344"/>
                  <a:pt x="46601" y="55344"/>
                </a:cubicBezTo>
                <a:lnTo>
                  <a:pt x="126065" y="55344"/>
                </a:lnTo>
                <a:cubicBezTo>
                  <a:pt x="136369" y="23269"/>
                  <a:pt x="166447" y="0"/>
                  <a:pt x="2020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9" name="data-analysis-pie-chart_38826"/>
          <p:cNvSpPr>
            <a:spLocks noChangeAspect="1"/>
          </p:cNvSpPr>
          <p:nvPr/>
        </p:nvSpPr>
        <p:spPr bwMode="auto">
          <a:xfrm>
            <a:off x="4770725" y="1895951"/>
            <a:ext cx="312209" cy="316407"/>
          </a:xfrm>
          <a:custGeom>
            <a:avLst/>
            <a:gdLst>
              <a:gd name="connsiteX0" fmla="*/ 398013 w 594254"/>
              <a:gd name="connsiteY0" fmla="*/ 542734 h 602245"/>
              <a:gd name="connsiteX1" fmla="*/ 413149 w 594254"/>
              <a:gd name="connsiteY1" fmla="*/ 581372 h 602245"/>
              <a:gd name="connsiteX2" fmla="*/ 385993 w 594254"/>
              <a:gd name="connsiteY2" fmla="*/ 590254 h 602245"/>
              <a:gd name="connsiteX3" fmla="*/ 301854 w 594254"/>
              <a:gd name="connsiteY3" fmla="*/ 602245 h 602245"/>
              <a:gd name="connsiteX4" fmla="*/ 288054 w 594254"/>
              <a:gd name="connsiteY4" fmla="*/ 602245 h 602245"/>
              <a:gd name="connsiteX5" fmla="*/ 289834 w 594254"/>
              <a:gd name="connsiteY5" fmla="*/ 560499 h 602245"/>
              <a:gd name="connsiteX6" fmla="*/ 374418 w 594254"/>
              <a:gd name="connsiteY6" fmla="*/ 550728 h 602245"/>
              <a:gd name="connsiteX7" fmla="*/ 398013 w 594254"/>
              <a:gd name="connsiteY7" fmla="*/ 542734 h 602245"/>
              <a:gd name="connsiteX8" fmla="*/ 485649 w 594254"/>
              <a:gd name="connsiteY8" fmla="*/ 484937 h 602245"/>
              <a:gd name="connsiteX9" fmla="*/ 515025 w 594254"/>
              <a:gd name="connsiteY9" fmla="*/ 514276 h 602245"/>
              <a:gd name="connsiteX10" fmla="*/ 475412 w 594254"/>
              <a:gd name="connsiteY10" fmla="*/ 547615 h 602245"/>
              <a:gd name="connsiteX11" fmla="*/ 432238 w 594254"/>
              <a:gd name="connsiteY11" fmla="*/ 572953 h 602245"/>
              <a:gd name="connsiteX12" fmla="*/ 414435 w 594254"/>
              <a:gd name="connsiteY12" fmla="*/ 535613 h 602245"/>
              <a:gd name="connsiteX13" fmla="*/ 451377 w 594254"/>
              <a:gd name="connsiteY13" fmla="*/ 513831 h 602245"/>
              <a:gd name="connsiteX14" fmla="*/ 485649 w 594254"/>
              <a:gd name="connsiteY14" fmla="*/ 484937 h 602245"/>
              <a:gd name="connsiteX15" fmla="*/ 536432 w 594254"/>
              <a:gd name="connsiteY15" fmla="*/ 414210 h 602245"/>
              <a:gd name="connsiteX16" fmla="*/ 573821 w 594254"/>
              <a:gd name="connsiteY16" fmla="*/ 431993 h 602245"/>
              <a:gd name="connsiteX17" fmla="*/ 558243 w 594254"/>
              <a:gd name="connsiteY17" fmla="*/ 460445 h 602245"/>
              <a:gd name="connsiteX18" fmla="*/ 541773 w 594254"/>
              <a:gd name="connsiteY18" fmla="*/ 484008 h 602245"/>
              <a:gd name="connsiteX19" fmla="*/ 531981 w 594254"/>
              <a:gd name="connsiteY19" fmla="*/ 496011 h 602245"/>
              <a:gd name="connsiteX20" fmla="*/ 500379 w 594254"/>
              <a:gd name="connsiteY20" fmla="*/ 469337 h 602245"/>
              <a:gd name="connsiteX21" fmla="*/ 508836 w 594254"/>
              <a:gd name="connsiteY21" fmla="*/ 458667 h 602245"/>
              <a:gd name="connsiteX22" fmla="*/ 522634 w 594254"/>
              <a:gd name="connsiteY22" fmla="*/ 438662 h 602245"/>
              <a:gd name="connsiteX23" fmla="*/ 536432 w 594254"/>
              <a:gd name="connsiteY23" fmla="*/ 414210 h 602245"/>
              <a:gd name="connsiteX24" fmla="*/ 554235 w 594254"/>
              <a:gd name="connsiteY24" fmla="*/ 365344 h 602245"/>
              <a:gd name="connsiteX25" fmla="*/ 594254 w 594254"/>
              <a:gd name="connsiteY25" fmla="*/ 375122 h 602245"/>
              <a:gd name="connsiteX26" fmla="*/ 580914 w 594254"/>
              <a:gd name="connsiteY26" fmla="*/ 415568 h 602245"/>
              <a:gd name="connsiteX27" fmla="*/ 542673 w 594254"/>
              <a:gd name="connsiteY27" fmla="*/ 399568 h 602245"/>
              <a:gd name="connsiteX28" fmla="*/ 554235 w 594254"/>
              <a:gd name="connsiteY28" fmla="*/ 365344 h 602245"/>
              <a:gd name="connsiteX29" fmla="*/ 301842 w 594254"/>
              <a:gd name="connsiteY29" fmla="*/ 79576 h 602245"/>
              <a:gd name="connsiteX30" fmla="*/ 301842 w 594254"/>
              <a:gd name="connsiteY30" fmla="*/ 293374 h 602245"/>
              <a:gd name="connsiteX31" fmla="*/ 523510 w 594254"/>
              <a:gd name="connsiteY31" fmla="*/ 293374 h 602245"/>
              <a:gd name="connsiteX32" fmla="*/ 523955 w 594254"/>
              <a:gd name="connsiteY32" fmla="*/ 300931 h 602245"/>
              <a:gd name="connsiteX33" fmla="*/ 301842 w 594254"/>
              <a:gd name="connsiteY33" fmla="*/ 522730 h 602245"/>
              <a:gd name="connsiteX34" fmla="*/ 79729 w 594254"/>
              <a:gd name="connsiteY34" fmla="*/ 300931 h 602245"/>
              <a:gd name="connsiteX35" fmla="*/ 301842 w 594254"/>
              <a:gd name="connsiteY35" fmla="*/ 79576 h 602245"/>
              <a:gd name="connsiteX36" fmla="*/ 281564 w 594254"/>
              <a:gd name="connsiteY36" fmla="*/ 668 h 602245"/>
              <a:gd name="connsiteX37" fmla="*/ 482555 w 594254"/>
              <a:gd name="connsiteY37" fmla="*/ 60003 h 602245"/>
              <a:gd name="connsiteX38" fmla="*/ 482555 w 594254"/>
              <a:gd name="connsiteY38" fmla="*/ 39558 h 602245"/>
              <a:gd name="connsiteX39" fmla="*/ 500361 w 594254"/>
              <a:gd name="connsiteY39" fmla="*/ 21780 h 602245"/>
              <a:gd name="connsiteX40" fmla="*/ 518168 w 594254"/>
              <a:gd name="connsiteY40" fmla="*/ 39558 h 602245"/>
              <a:gd name="connsiteX41" fmla="*/ 518168 w 594254"/>
              <a:gd name="connsiteY41" fmla="*/ 107560 h 602245"/>
              <a:gd name="connsiteX42" fmla="*/ 513271 w 594254"/>
              <a:gd name="connsiteY42" fmla="*/ 120005 h 602245"/>
              <a:gd name="connsiteX43" fmla="*/ 500361 w 594254"/>
              <a:gd name="connsiteY43" fmla="*/ 125339 h 602245"/>
              <a:gd name="connsiteX44" fmla="*/ 434477 w 594254"/>
              <a:gd name="connsiteY44" fmla="*/ 125339 h 602245"/>
              <a:gd name="connsiteX45" fmla="*/ 416671 w 594254"/>
              <a:gd name="connsiteY45" fmla="*/ 107560 h 602245"/>
              <a:gd name="connsiteX46" fmla="*/ 434477 w 594254"/>
              <a:gd name="connsiteY46" fmla="*/ 89782 h 602245"/>
              <a:gd name="connsiteX47" fmla="*/ 453174 w 594254"/>
              <a:gd name="connsiteY47" fmla="*/ 89782 h 602245"/>
              <a:gd name="connsiteX48" fmla="*/ 117968 w 594254"/>
              <a:gd name="connsiteY48" fmla="*/ 117339 h 602245"/>
              <a:gd name="connsiteX49" fmla="*/ 41845 w 594254"/>
              <a:gd name="connsiteY49" fmla="*/ 300900 h 602245"/>
              <a:gd name="connsiteX50" fmla="*/ 117968 w 594254"/>
              <a:gd name="connsiteY50" fmla="*/ 484907 h 602245"/>
              <a:gd name="connsiteX51" fmla="*/ 259084 w 594254"/>
              <a:gd name="connsiteY51" fmla="*/ 557354 h 602245"/>
              <a:gd name="connsiteX52" fmla="*/ 252406 w 594254"/>
              <a:gd name="connsiteY52" fmla="*/ 598244 h 602245"/>
              <a:gd name="connsiteX53" fmla="*/ 88587 w 594254"/>
              <a:gd name="connsiteY53" fmla="*/ 514241 h 602245"/>
              <a:gd name="connsiteX54" fmla="*/ 0 w 594254"/>
              <a:gd name="connsiteY54" fmla="*/ 300900 h 602245"/>
              <a:gd name="connsiteX55" fmla="*/ 88587 w 594254"/>
              <a:gd name="connsiteY55" fmla="*/ 88004 h 602245"/>
              <a:gd name="connsiteX56" fmla="*/ 281564 w 594254"/>
              <a:gd name="connsiteY56" fmla="*/ 668 h 6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94254" h="602245">
                <a:moveTo>
                  <a:pt x="398013" y="542734"/>
                </a:moveTo>
                <a:lnTo>
                  <a:pt x="413149" y="581372"/>
                </a:lnTo>
                <a:cubicBezTo>
                  <a:pt x="404245" y="584925"/>
                  <a:pt x="395342" y="588034"/>
                  <a:pt x="385993" y="590254"/>
                </a:cubicBezTo>
                <a:cubicBezTo>
                  <a:pt x="358837" y="598248"/>
                  <a:pt x="330346" y="602245"/>
                  <a:pt x="301854" y="602245"/>
                </a:cubicBezTo>
                <a:cubicBezTo>
                  <a:pt x="297402" y="602245"/>
                  <a:pt x="292506" y="602245"/>
                  <a:pt x="288054" y="602245"/>
                </a:cubicBezTo>
                <a:lnTo>
                  <a:pt x="289834" y="560499"/>
                </a:lnTo>
                <a:cubicBezTo>
                  <a:pt x="318771" y="561831"/>
                  <a:pt x="347262" y="558722"/>
                  <a:pt x="374418" y="550728"/>
                </a:cubicBezTo>
                <a:cubicBezTo>
                  <a:pt x="382431" y="548508"/>
                  <a:pt x="390000" y="545843"/>
                  <a:pt x="398013" y="542734"/>
                </a:cubicBezTo>
                <a:close/>
                <a:moveTo>
                  <a:pt x="485649" y="484937"/>
                </a:moveTo>
                <a:lnTo>
                  <a:pt x="515025" y="514276"/>
                </a:lnTo>
                <a:cubicBezTo>
                  <a:pt x="503007" y="526278"/>
                  <a:pt x="489655" y="537836"/>
                  <a:pt x="475412" y="547615"/>
                </a:cubicBezTo>
                <a:cubicBezTo>
                  <a:pt x="461614" y="557395"/>
                  <a:pt x="447371" y="565841"/>
                  <a:pt x="432238" y="572953"/>
                </a:cubicBezTo>
                <a:lnTo>
                  <a:pt x="414435" y="535613"/>
                </a:lnTo>
                <a:cubicBezTo>
                  <a:pt x="427342" y="529390"/>
                  <a:pt x="439805" y="521833"/>
                  <a:pt x="451377" y="513831"/>
                </a:cubicBezTo>
                <a:cubicBezTo>
                  <a:pt x="463394" y="505385"/>
                  <a:pt x="474967" y="495606"/>
                  <a:pt x="485649" y="484937"/>
                </a:cubicBezTo>
                <a:close/>
                <a:moveTo>
                  <a:pt x="536432" y="414210"/>
                </a:moveTo>
                <a:lnTo>
                  <a:pt x="573821" y="431993"/>
                </a:lnTo>
                <a:cubicBezTo>
                  <a:pt x="568925" y="441774"/>
                  <a:pt x="563584" y="451109"/>
                  <a:pt x="558243" y="460445"/>
                </a:cubicBezTo>
                <a:cubicBezTo>
                  <a:pt x="552901" y="468448"/>
                  <a:pt x="547560" y="476450"/>
                  <a:pt x="541773" y="484008"/>
                </a:cubicBezTo>
                <a:cubicBezTo>
                  <a:pt x="538658" y="488009"/>
                  <a:pt x="535542" y="492010"/>
                  <a:pt x="531981" y="496011"/>
                </a:cubicBezTo>
                <a:lnTo>
                  <a:pt x="500379" y="469337"/>
                </a:lnTo>
                <a:cubicBezTo>
                  <a:pt x="503049" y="465780"/>
                  <a:pt x="506165" y="462224"/>
                  <a:pt x="508836" y="458667"/>
                </a:cubicBezTo>
                <a:cubicBezTo>
                  <a:pt x="513732" y="451999"/>
                  <a:pt x="518628" y="445330"/>
                  <a:pt x="522634" y="438662"/>
                </a:cubicBezTo>
                <a:cubicBezTo>
                  <a:pt x="527530" y="430659"/>
                  <a:pt x="532426" y="422212"/>
                  <a:pt x="536432" y="414210"/>
                </a:cubicBezTo>
                <a:close/>
                <a:moveTo>
                  <a:pt x="554235" y="365344"/>
                </a:moveTo>
                <a:lnTo>
                  <a:pt x="594254" y="375122"/>
                </a:lnTo>
                <a:cubicBezTo>
                  <a:pt x="590697" y="388901"/>
                  <a:pt x="586250" y="402234"/>
                  <a:pt x="580914" y="415568"/>
                </a:cubicBezTo>
                <a:lnTo>
                  <a:pt x="542673" y="399568"/>
                </a:lnTo>
                <a:cubicBezTo>
                  <a:pt x="547120" y="388456"/>
                  <a:pt x="551122" y="376900"/>
                  <a:pt x="554235" y="365344"/>
                </a:cubicBezTo>
                <a:close/>
                <a:moveTo>
                  <a:pt x="301842" y="79576"/>
                </a:moveTo>
                <a:lnTo>
                  <a:pt x="301842" y="293374"/>
                </a:lnTo>
                <a:lnTo>
                  <a:pt x="523510" y="293374"/>
                </a:lnTo>
                <a:cubicBezTo>
                  <a:pt x="523510" y="296041"/>
                  <a:pt x="523955" y="298264"/>
                  <a:pt x="523955" y="300931"/>
                </a:cubicBezTo>
                <a:cubicBezTo>
                  <a:pt x="523955" y="423609"/>
                  <a:pt x="424249" y="522730"/>
                  <a:pt x="301842" y="522730"/>
                </a:cubicBezTo>
                <a:cubicBezTo>
                  <a:pt x="179435" y="522730"/>
                  <a:pt x="79729" y="423609"/>
                  <a:pt x="79729" y="300931"/>
                </a:cubicBezTo>
                <a:cubicBezTo>
                  <a:pt x="79729" y="178697"/>
                  <a:pt x="179435" y="79576"/>
                  <a:pt x="301842" y="79576"/>
                </a:cubicBezTo>
                <a:close/>
                <a:moveTo>
                  <a:pt x="281564" y="668"/>
                </a:moveTo>
                <a:cubicBezTo>
                  <a:pt x="351900" y="-3999"/>
                  <a:pt x="423571" y="15780"/>
                  <a:pt x="482555" y="60003"/>
                </a:cubicBezTo>
                <a:lnTo>
                  <a:pt x="482555" y="39558"/>
                </a:lnTo>
                <a:cubicBezTo>
                  <a:pt x="482555" y="29336"/>
                  <a:pt x="490568" y="21780"/>
                  <a:pt x="500361" y="21780"/>
                </a:cubicBezTo>
                <a:cubicBezTo>
                  <a:pt x="510155" y="21780"/>
                  <a:pt x="518168" y="29336"/>
                  <a:pt x="518168" y="39558"/>
                </a:cubicBezTo>
                <a:lnTo>
                  <a:pt x="518168" y="107560"/>
                </a:lnTo>
                <a:cubicBezTo>
                  <a:pt x="518168" y="112450"/>
                  <a:pt x="516387" y="116894"/>
                  <a:pt x="513271" y="120005"/>
                </a:cubicBezTo>
                <a:cubicBezTo>
                  <a:pt x="509710" y="123561"/>
                  <a:pt x="505258" y="125339"/>
                  <a:pt x="500361" y="125339"/>
                </a:cubicBezTo>
                <a:lnTo>
                  <a:pt x="434477" y="125339"/>
                </a:lnTo>
                <a:cubicBezTo>
                  <a:pt x="424684" y="125339"/>
                  <a:pt x="416671" y="117339"/>
                  <a:pt x="416671" y="107560"/>
                </a:cubicBezTo>
                <a:cubicBezTo>
                  <a:pt x="416671" y="97782"/>
                  <a:pt x="424684" y="89782"/>
                  <a:pt x="434477" y="89782"/>
                </a:cubicBezTo>
                <a:lnTo>
                  <a:pt x="453174" y="89782"/>
                </a:lnTo>
                <a:cubicBezTo>
                  <a:pt x="351677" y="17335"/>
                  <a:pt x="209226" y="26224"/>
                  <a:pt x="117968" y="117339"/>
                </a:cubicBezTo>
                <a:cubicBezTo>
                  <a:pt x="68555" y="166674"/>
                  <a:pt x="41845" y="231565"/>
                  <a:pt x="41845" y="300900"/>
                </a:cubicBezTo>
                <a:cubicBezTo>
                  <a:pt x="41845" y="370681"/>
                  <a:pt x="68555" y="435572"/>
                  <a:pt x="117968" y="484907"/>
                </a:cubicBezTo>
                <a:cubicBezTo>
                  <a:pt x="156697" y="523575"/>
                  <a:pt x="205219" y="548465"/>
                  <a:pt x="259084" y="557354"/>
                </a:cubicBezTo>
                <a:lnTo>
                  <a:pt x="252406" y="598244"/>
                </a:lnTo>
                <a:cubicBezTo>
                  <a:pt x="190084" y="588022"/>
                  <a:pt x="133548" y="559132"/>
                  <a:pt x="88587" y="514241"/>
                </a:cubicBezTo>
                <a:cubicBezTo>
                  <a:pt x="31606" y="457350"/>
                  <a:pt x="0" y="381792"/>
                  <a:pt x="0" y="300900"/>
                </a:cubicBezTo>
                <a:cubicBezTo>
                  <a:pt x="0" y="220453"/>
                  <a:pt x="31606" y="144895"/>
                  <a:pt x="88587" y="88004"/>
                </a:cubicBezTo>
                <a:cubicBezTo>
                  <a:pt x="142229" y="34447"/>
                  <a:pt x="211229" y="5335"/>
                  <a:pt x="281564" y="6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5" name="time-management_14135"/>
          <p:cNvSpPr>
            <a:spLocks noChangeAspect="1"/>
          </p:cNvSpPr>
          <p:nvPr/>
        </p:nvSpPr>
        <p:spPr bwMode="auto">
          <a:xfrm>
            <a:off x="6775669" y="1894670"/>
            <a:ext cx="377651" cy="368249"/>
          </a:xfrm>
          <a:custGeom>
            <a:avLst/>
            <a:gdLst>
              <a:gd name="connsiteX0" fmla="*/ 385601 w 606580"/>
              <a:gd name="connsiteY0" fmla="*/ 530394 h 591479"/>
              <a:gd name="connsiteX1" fmla="*/ 365360 w 606580"/>
              <a:gd name="connsiteY1" fmla="*/ 550601 h 591479"/>
              <a:gd name="connsiteX2" fmla="*/ 385601 w 606580"/>
              <a:gd name="connsiteY2" fmla="*/ 570808 h 591479"/>
              <a:gd name="connsiteX3" fmla="*/ 405842 w 606580"/>
              <a:gd name="connsiteY3" fmla="*/ 550601 h 591479"/>
              <a:gd name="connsiteX4" fmla="*/ 385601 w 606580"/>
              <a:gd name="connsiteY4" fmla="*/ 530394 h 591479"/>
              <a:gd name="connsiteX5" fmla="*/ 565634 w 606580"/>
              <a:gd name="connsiteY5" fmla="*/ 350661 h 591479"/>
              <a:gd name="connsiteX6" fmla="*/ 545393 w 606580"/>
              <a:gd name="connsiteY6" fmla="*/ 370868 h 591479"/>
              <a:gd name="connsiteX7" fmla="*/ 565634 w 606580"/>
              <a:gd name="connsiteY7" fmla="*/ 391075 h 591479"/>
              <a:gd name="connsiteX8" fmla="*/ 585875 w 606580"/>
              <a:gd name="connsiteY8" fmla="*/ 370868 h 591479"/>
              <a:gd name="connsiteX9" fmla="*/ 565634 w 606580"/>
              <a:gd name="connsiteY9" fmla="*/ 350661 h 591479"/>
              <a:gd name="connsiteX10" fmla="*/ 205567 w 606580"/>
              <a:gd name="connsiteY10" fmla="*/ 350661 h 591479"/>
              <a:gd name="connsiteX11" fmla="*/ 185233 w 606580"/>
              <a:gd name="connsiteY11" fmla="*/ 370868 h 591479"/>
              <a:gd name="connsiteX12" fmla="*/ 205567 w 606580"/>
              <a:gd name="connsiteY12" fmla="*/ 391075 h 591479"/>
              <a:gd name="connsiteX13" fmla="*/ 225715 w 606580"/>
              <a:gd name="connsiteY13" fmla="*/ 370868 h 591479"/>
              <a:gd name="connsiteX14" fmla="*/ 205567 w 606580"/>
              <a:gd name="connsiteY14" fmla="*/ 350661 h 591479"/>
              <a:gd name="connsiteX15" fmla="*/ 497762 w 606580"/>
              <a:gd name="connsiteY15" fmla="*/ 250192 h 591479"/>
              <a:gd name="connsiteX16" fmla="*/ 484763 w 606580"/>
              <a:gd name="connsiteY16" fmla="*/ 256298 h 591479"/>
              <a:gd name="connsiteX17" fmla="*/ 403149 w 606580"/>
              <a:gd name="connsiteY17" fmla="*/ 337776 h 591479"/>
              <a:gd name="connsiteX18" fmla="*/ 400549 w 606580"/>
              <a:gd name="connsiteY18" fmla="*/ 336386 h 591479"/>
              <a:gd name="connsiteX19" fmla="*/ 400549 w 606580"/>
              <a:gd name="connsiteY19" fmla="*/ 334161 h 591479"/>
              <a:gd name="connsiteX20" fmla="*/ 385601 w 606580"/>
              <a:gd name="connsiteY20" fmla="*/ 331195 h 591479"/>
              <a:gd name="connsiteX21" fmla="*/ 368238 w 606580"/>
              <a:gd name="connsiteY21" fmla="*/ 335459 h 591479"/>
              <a:gd name="connsiteX22" fmla="*/ 358117 w 606580"/>
              <a:gd name="connsiteY22" fmla="*/ 341762 h 591479"/>
              <a:gd name="connsiteX23" fmla="*/ 276039 w 606580"/>
              <a:gd name="connsiteY23" fmla="*/ 278081 h 591479"/>
              <a:gd name="connsiteX24" fmla="*/ 251806 w 606580"/>
              <a:gd name="connsiteY24" fmla="*/ 280121 h 591479"/>
              <a:gd name="connsiteX25" fmla="*/ 255798 w 606580"/>
              <a:gd name="connsiteY25" fmla="*/ 304128 h 591479"/>
              <a:gd name="connsiteX26" fmla="*/ 343633 w 606580"/>
              <a:gd name="connsiteY26" fmla="*/ 372351 h 591479"/>
              <a:gd name="connsiteX27" fmla="*/ 383465 w 606580"/>
              <a:gd name="connsiteY27" fmla="*/ 411838 h 591479"/>
              <a:gd name="connsiteX28" fmla="*/ 423204 w 606580"/>
              <a:gd name="connsiteY28" fmla="*/ 372166 h 591479"/>
              <a:gd name="connsiteX29" fmla="*/ 422554 w 606580"/>
              <a:gd name="connsiteY29" fmla="*/ 365121 h 591479"/>
              <a:gd name="connsiteX30" fmla="*/ 508161 w 606580"/>
              <a:gd name="connsiteY30" fmla="*/ 279657 h 591479"/>
              <a:gd name="connsiteX31" fmla="*/ 509925 w 606580"/>
              <a:gd name="connsiteY31" fmla="*/ 254444 h 591479"/>
              <a:gd name="connsiteX32" fmla="*/ 497762 w 606580"/>
              <a:gd name="connsiteY32" fmla="*/ 250192 h 591479"/>
              <a:gd name="connsiteX33" fmla="*/ 385601 w 606580"/>
              <a:gd name="connsiteY33" fmla="*/ 170927 h 591479"/>
              <a:gd name="connsiteX34" fmla="*/ 365360 w 606580"/>
              <a:gd name="connsiteY34" fmla="*/ 191135 h 591479"/>
              <a:gd name="connsiteX35" fmla="*/ 385601 w 606580"/>
              <a:gd name="connsiteY35" fmla="*/ 211342 h 591479"/>
              <a:gd name="connsiteX36" fmla="*/ 405842 w 606580"/>
              <a:gd name="connsiteY36" fmla="*/ 191135 h 591479"/>
              <a:gd name="connsiteX37" fmla="*/ 385601 w 606580"/>
              <a:gd name="connsiteY37" fmla="*/ 170927 h 591479"/>
              <a:gd name="connsiteX38" fmla="*/ 72541 w 606580"/>
              <a:gd name="connsiteY38" fmla="*/ 89547 h 591479"/>
              <a:gd name="connsiteX39" fmla="*/ 348734 w 606580"/>
              <a:gd name="connsiteY39" fmla="*/ 89547 h 591479"/>
              <a:gd name="connsiteX40" fmla="*/ 348734 w 606580"/>
              <a:gd name="connsiteY40" fmla="*/ 127441 h 591479"/>
              <a:gd name="connsiteX41" fmla="*/ 72541 w 606580"/>
              <a:gd name="connsiteY41" fmla="*/ 127441 h 591479"/>
              <a:gd name="connsiteX42" fmla="*/ 27576 w 606580"/>
              <a:gd name="connsiteY42" fmla="*/ 27530 h 591479"/>
              <a:gd name="connsiteX43" fmla="*/ 27576 w 606580"/>
              <a:gd name="connsiteY43" fmla="*/ 447989 h 591479"/>
              <a:gd name="connsiteX44" fmla="*/ 178827 w 606580"/>
              <a:gd name="connsiteY44" fmla="*/ 447989 h 591479"/>
              <a:gd name="connsiteX45" fmla="*/ 165364 w 606580"/>
              <a:gd name="connsiteY45" fmla="*/ 385977 h 591479"/>
              <a:gd name="connsiteX46" fmla="*/ 72515 w 606580"/>
              <a:gd name="connsiteY46" fmla="*/ 385977 h 591479"/>
              <a:gd name="connsiteX47" fmla="*/ 72515 w 606580"/>
              <a:gd name="connsiteY47" fmla="*/ 348065 h 591479"/>
              <a:gd name="connsiteX48" fmla="*/ 165828 w 606580"/>
              <a:gd name="connsiteY48" fmla="*/ 348065 h 591479"/>
              <a:gd name="connsiteX49" fmla="*/ 196839 w 606580"/>
              <a:gd name="connsiteY49" fmla="*/ 256669 h 591479"/>
              <a:gd name="connsiteX50" fmla="*/ 72515 w 606580"/>
              <a:gd name="connsiteY50" fmla="*/ 256669 h 591479"/>
              <a:gd name="connsiteX51" fmla="*/ 72515 w 606580"/>
              <a:gd name="connsiteY51" fmla="*/ 218757 h 591479"/>
              <a:gd name="connsiteX52" fmla="*/ 225808 w 606580"/>
              <a:gd name="connsiteY52" fmla="*/ 218850 h 591479"/>
              <a:gd name="connsiteX53" fmla="*/ 385508 w 606580"/>
              <a:gd name="connsiteY53" fmla="*/ 150349 h 591479"/>
              <a:gd name="connsiteX54" fmla="*/ 400456 w 606580"/>
              <a:gd name="connsiteY54" fmla="*/ 151091 h 591479"/>
              <a:gd name="connsiteX55" fmla="*/ 400456 w 606580"/>
              <a:gd name="connsiteY55" fmla="*/ 27530 h 591479"/>
              <a:gd name="connsiteX56" fmla="*/ 0 w 606580"/>
              <a:gd name="connsiteY56" fmla="*/ 0 h 591479"/>
              <a:gd name="connsiteX57" fmla="*/ 428125 w 606580"/>
              <a:gd name="connsiteY57" fmla="*/ 0 h 591479"/>
              <a:gd name="connsiteX58" fmla="*/ 428125 w 606580"/>
              <a:gd name="connsiteY58" fmla="*/ 154428 h 591479"/>
              <a:gd name="connsiteX59" fmla="*/ 606580 w 606580"/>
              <a:gd name="connsiteY59" fmla="*/ 370960 h 591479"/>
              <a:gd name="connsiteX60" fmla="*/ 385601 w 606580"/>
              <a:gd name="connsiteY60" fmla="*/ 591479 h 591479"/>
              <a:gd name="connsiteX61" fmla="*/ 191083 w 606580"/>
              <a:gd name="connsiteY61" fmla="*/ 475612 h 591479"/>
              <a:gd name="connsiteX62" fmla="*/ 0 w 606580"/>
              <a:gd name="connsiteY62" fmla="*/ 475612 h 59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6580" h="591479">
                <a:moveTo>
                  <a:pt x="385601" y="530394"/>
                </a:moveTo>
                <a:cubicBezTo>
                  <a:pt x="374459" y="530394"/>
                  <a:pt x="365360" y="539478"/>
                  <a:pt x="365360" y="550601"/>
                </a:cubicBezTo>
                <a:cubicBezTo>
                  <a:pt x="365360" y="561817"/>
                  <a:pt x="374459" y="570808"/>
                  <a:pt x="385601" y="570808"/>
                </a:cubicBezTo>
                <a:cubicBezTo>
                  <a:pt x="396742" y="570808"/>
                  <a:pt x="405842" y="561817"/>
                  <a:pt x="405842" y="550601"/>
                </a:cubicBezTo>
                <a:cubicBezTo>
                  <a:pt x="405842" y="539385"/>
                  <a:pt x="396742" y="530394"/>
                  <a:pt x="385601" y="530394"/>
                </a:cubicBezTo>
                <a:close/>
                <a:moveTo>
                  <a:pt x="565634" y="350661"/>
                </a:moveTo>
                <a:cubicBezTo>
                  <a:pt x="554399" y="350661"/>
                  <a:pt x="545393" y="359745"/>
                  <a:pt x="545393" y="370868"/>
                </a:cubicBezTo>
                <a:cubicBezTo>
                  <a:pt x="545393" y="382084"/>
                  <a:pt x="554399" y="391075"/>
                  <a:pt x="565634" y="391075"/>
                </a:cubicBezTo>
                <a:cubicBezTo>
                  <a:pt x="576776" y="391075"/>
                  <a:pt x="585875" y="382084"/>
                  <a:pt x="585875" y="370868"/>
                </a:cubicBezTo>
                <a:cubicBezTo>
                  <a:pt x="585875" y="359745"/>
                  <a:pt x="576776" y="350661"/>
                  <a:pt x="565634" y="350661"/>
                </a:cubicBezTo>
                <a:close/>
                <a:moveTo>
                  <a:pt x="205567" y="350661"/>
                </a:moveTo>
                <a:cubicBezTo>
                  <a:pt x="194332" y="350661"/>
                  <a:pt x="185233" y="359745"/>
                  <a:pt x="185233" y="370868"/>
                </a:cubicBezTo>
                <a:cubicBezTo>
                  <a:pt x="185233" y="382084"/>
                  <a:pt x="194332" y="391075"/>
                  <a:pt x="205567" y="391075"/>
                </a:cubicBezTo>
                <a:cubicBezTo>
                  <a:pt x="216709" y="391075"/>
                  <a:pt x="225715" y="382084"/>
                  <a:pt x="225715" y="370868"/>
                </a:cubicBezTo>
                <a:cubicBezTo>
                  <a:pt x="225715" y="359745"/>
                  <a:pt x="216709" y="350661"/>
                  <a:pt x="205567" y="350661"/>
                </a:cubicBezTo>
                <a:close/>
                <a:moveTo>
                  <a:pt x="497762" y="250192"/>
                </a:moveTo>
                <a:cubicBezTo>
                  <a:pt x="493212" y="250528"/>
                  <a:pt x="488523" y="252591"/>
                  <a:pt x="484763" y="256298"/>
                </a:cubicBezTo>
                <a:lnTo>
                  <a:pt x="403149" y="337776"/>
                </a:lnTo>
                <a:cubicBezTo>
                  <a:pt x="402220" y="337313"/>
                  <a:pt x="401385" y="336849"/>
                  <a:pt x="400549" y="336386"/>
                </a:cubicBezTo>
                <a:lnTo>
                  <a:pt x="400549" y="334161"/>
                </a:lnTo>
                <a:cubicBezTo>
                  <a:pt x="395907" y="332307"/>
                  <a:pt x="390800" y="331195"/>
                  <a:pt x="385601" y="331195"/>
                </a:cubicBezTo>
                <a:cubicBezTo>
                  <a:pt x="379380" y="331195"/>
                  <a:pt x="373530" y="332863"/>
                  <a:pt x="368238" y="335459"/>
                </a:cubicBezTo>
                <a:cubicBezTo>
                  <a:pt x="364524" y="336942"/>
                  <a:pt x="361088" y="339167"/>
                  <a:pt x="358117" y="341762"/>
                </a:cubicBezTo>
                <a:lnTo>
                  <a:pt x="276039" y="278081"/>
                </a:lnTo>
                <a:cubicBezTo>
                  <a:pt x="268333" y="272056"/>
                  <a:pt x="257377" y="272890"/>
                  <a:pt x="251806" y="280121"/>
                </a:cubicBezTo>
                <a:cubicBezTo>
                  <a:pt x="246142" y="287351"/>
                  <a:pt x="247906" y="298103"/>
                  <a:pt x="255798" y="304128"/>
                </a:cubicBezTo>
                <a:lnTo>
                  <a:pt x="343633" y="372351"/>
                </a:lnTo>
                <a:cubicBezTo>
                  <a:pt x="343819" y="394227"/>
                  <a:pt x="361553" y="411838"/>
                  <a:pt x="383465" y="411838"/>
                </a:cubicBezTo>
                <a:cubicBezTo>
                  <a:pt x="405377" y="411838"/>
                  <a:pt x="423204" y="394134"/>
                  <a:pt x="423204" y="372166"/>
                </a:cubicBezTo>
                <a:cubicBezTo>
                  <a:pt x="423204" y="369755"/>
                  <a:pt x="422926" y="367345"/>
                  <a:pt x="422554" y="365121"/>
                </a:cubicBezTo>
                <a:lnTo>
                  <a:pt x="508161" y="279657"/>
                </a:lnTo>
                <a:cubicBezTo>
                  <a:pt x="515589" y="272149"/>
                  <a:pt x="516424" y="260840"/>
                  <a:pt x="509925" y="254444"/>
                </a:cubicBezTo>
                <a:cubicBezTo>
                  <a:pt x="506722" y="251247"/>
                  <a:pt x="502311" y="249856"/>
                  <a:pt x="497762" y="250192"/>
                </a:cubicBezTo>
                <a:close/>
                <a:moveTo>
                  <a:pt x="385601" y="170927"/>
                </a:moveTo>
                <a:cubicBezTo>
                  <a:pt x="374459" y="170927"/>
                  <a:pt x="365360" y="179919"/>
                  <a:pt x="365360" y="191135"/>
                </a:cubicBezTo>
                <a:cubicBezTo>
                  <a:pt x="365360" y="202258"/>
                  <a:pt x="374459" y="211342"/>
                  <a:pt x="385601" y="211342"/>
                </a:cubicBezTo>
                <a:cubicBezTo>
                  <a:pt x="396742" y="211342"/>
                  <a:pt x="405842" y="202258"/>
                  <a:pt x="405842" y="191135"/>
                </a:cubicBezTo>
                <a:cubicBezTo>
                  <a:pt x="405842" y="179919"/>
                  <a:pt x="396742" y="170835"/>
                  <a:pt x="385601" y="170927"/>
                </a:cubicBezTo>
                <a:close/>
                <a:moveTo>
                  <a:pt x="72541" y="89547"/>
                </a:moveTo>
                <a:lnTo>
                  <a:pt x="348734" y="89547"/>
                </a:lnTo>
                <a:lnTo>
                  <a:pt x="348734" y="127441"/>
                </a:lnTo>
                <a:lnTo>
                  <a:pt x="72541" y="127441"/>
                </a:lnTo>
                <a:close/>
                <a:moveTo>
                  <a:pt x="27576" y="27530"/>
                </a:moveTo>
                <a:lnTo>
                  <a:pt x="27576" y="447989"/>
                </a:lnTo>
                <a:lnTo>
                  <a:pt x="178827" y="447989"/>
                </a:lnTo>
                <a:cubicBezTo>
                  <a:pt x="171492" y="428523"/>
                  <a:pt x="166849" y="407667"/>
                  <a:pt x="165364" y="385977"/>
                </a:cubicBezTo>
                <a:lnTo>
                  <a:pt x="72515" y="385977"/>
                </a:lnTo>
                <a:lnTo>
                  <a:pt x="72515" y="348065"/>
                </a:lnTo>
                <a:lnTo>
                  <a:pt x="165828" y="348065"/>
                </a:lnTo>
                <a:cubicBezTo>
                  <a:pt x="169263" y="314788"/>
                  <a:pt x="180219" y="283921"/>
                  <a:pt x="196839" y="256669"/>
                </a:cubicBezTo>
                <a:lnTo>
                  <a:pt x="72515" y="256669"/>
                </a:lnTo>
                <a:lnTo>
                  <a:pt x="72515" y="218757"/>
                </a:lnTo>
                <a:lnTo>
                  <a:pt x="225808" y="218850"/>
                </a:lnTo>
                <a:cubicBezTo>
                  <a:pt x="266012" y="176674"/>
                  <a:pt x="322649" y="150349"/>
                  <a:pt x="385508" y="150349"/>
                </a:cubicBezTo>
                <a:cubicBezTo>
                  <a:pt x="390614" y="150349"/>
                  <a:pt x="395535" y="150720"/>
                  <a:pt x="400456" y="151091"/>
                </a:cubicBezTo>
                <a:lnTo>
                  <a:pt x="400456" y="27530"/>
                </a:lnTo>
                <a:close/>
                <a:moveTo>
                  <a:pt x="0" y="0"/>
                </a:moveTo>
                <a:lnTo>
                  <a:pt x="428125" y="0"/>
                </a:lnTo>
                <a:lnTo>
                  <a:pt x="428125" y="154428"/>
                </a:lnTo>
                <a:cubicBezTo>
                  <a:pt x="529794" y="174264"/>
                  <a:pt x="606580" y="263528"/>
                  <a:pt x="606580" y="370960"/>
                </a:cubicBezTo>
                <a:cubicBezTo>
                  <a:pt x="606580" y="492760"/>
                  <a:pt x="507604" y="591479"/>
                  <a:pt x="385601" y="591479"/>
                </a:cubicBezTo>
                <a:cubicBezTo>
                  <a:pt x="301573" y="591479"/>
                  <a:pt x="228501" y="544576"/>
                  <a:pt x="191083" y="475612"/>
                </a:cubicBezTo>
                <a:lnTo>
                  <a:pt x="0" y="4756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D3A659E-922A-4F65-8C5E-D816B008EF9E}"/>
              </a:ext>
            </a:extLst>
          </p:cNvPr>
          <p:cNvGrpSpPr/>
          <p:nvPr/>
        </p:nvGrpSpPr>
        <p:grpSpPr>
          <a:xfrm>
            <a:off x="7956376" y="195485"/>
            <a:ext cx="1096285" cy="362920"/>
            <a:chOff x="7884368" y="195486"/>
            <a:chExt cx="1096285" cy="362920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1288337F-2428-4743-8E10-0D9C18EB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4368" y="195486"/>
              <a:ext cx="1080120" cy="362920"/>
            </a:xfrm>
            <a:prstGeom prst="rect">
              <a:avLst/>
            </a:prstGeom>
          </p:spPr>
        </p:pic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0EA2ED74-5075-4E4D-8C58-48CFF7BB0065}"/>
                </a:ext>
              </a:extLst>
            </p:cNvPr>
            <p:cNvSpPr/>
            <p:nvPr/>
          </p:nvSpPr>
          <p:spPr>
            <a:xfrm>
              <a:off x="8836637" y="478590"/>
              <a:ext cx="144016" cy="79815"/>
            </a:xfrm>
            <a:prstGeom prst="roundRect">
              <a:avLst/>
            </a:prstGeom>
            <a:solidFill>
              <a:srgbClr val="FBF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00"/>
    </mc:Choice>
    <mc:Fallback xmlns="">
      <p:transition advTm="1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8"/>
          <p:cNvSpPr>
            <a:spLocks noChangeArrowheads="1"/>
          </p:cNvSpPr>
          <p:nvPr/>
        </p:nvSpPr>
        <p:spPr bwMode="auto">
          <a:xfrm>
            <a:off x="251520" y="157661"/>
            <a:ext cx="7560840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>
              <a:defRPr/>
            </a:pP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我们的产品 </a:t>
            </a:r>
            <a:r>
              <a:rPr lang="en-US" altLang="zh-CN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 </a:t>
            </a: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分布式管理</a:t>
            </a:r>
          </a:p>
        </p:txBody>
      </p:sp>
      <p:grpSp>
        <p:nvGrpSpPr>
          <p:cNvPr id="13" name="dc9e03e1-b0d4-4c47-ba83-33f412786f52"/>
          <p:cNvGrpSpPr>
            <a:grpSpLocks noChangeAspect="1"/>
          </p:cNvGrpSpPr>
          <p:nvPr/>
        </p:nvGrpSpPr>
        <p:grpSpPr>
          <a:xfrm>
            <a:off x="1527318" y="2212925"/>
            <a:ext cx="6089364" cy="1389080"/>
            <a:chOff x="1669585" y="2775074"/>
            <a:chExt cx="8609644" cy="1963994"/>
          </a:xfrm>
        </p:grpSpPr>
        <p:sp>
          <p:nvSpPr>
            <p:cNvPr id="14" name="ïṧḷïḓê-Oval 9"/>
            <p:cNvSpPr/>
            <p:nvPr/>
          </p:nvSpPr>
          <p:spPr>
            <a:xfrm>
              <a:off x="1669585" y="2775074"/>
              <a:ext cx="1876375" cy="1876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ṧḷïḓê-Freeform: Shape 10"/>
            <p:cNvSpPr/>
            <p:nvPr/>
          </p:nvSpPr>
          <p:spPr>
            <a:xfrm rot="10800000" flipH="1">
              <a:off x="1743101" y="4215711"/>
              <a:ext cx="1691152" cy="52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ïṧḷïḓê-Oval 11"/>
            <p:cNvSpPr/>
            <p:nvPr/>
          </p:nvSpPr>
          <p:spPr>
            <a:xfrm rot="10800000" flipH="1">
              <a:off x="3914008" y="2862692"/>
              <a:ext cx="1876375" cy="1876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ṧḷïḓê-Freeform: Shape 12"/>
            <p:cNvSpPr/>
            <p:nvPr/>
          </p:nvSpPr>
          <p:spPr>
            <a:xfrm>
              <a:off x="3987523" y="2775075"/>
              <a:ext cx="1691152" cy="52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13"/>
            <p:cNvGrpSpPr/>
            <p:nvPr/>
          </p:nvGrpSpPr>
          <p:grpSpPr>
            <a:xfrm>
              <a:off x="4037320" y="2986007"/>
              <a:ext cx="1629753" cy="1629752"/>
              <a:chOff x="0" y="0"/>
              <a:chExt cx="3259500" cy="3259500"/>
            </a:xfrm>
          </p:grpSpPr>
          <p:sp>
            <p:nvSpPr>
              <p:cNvPr id="32" name="ïṧḷïḓê-Oval 14"/>
              <p:cNvSpPr/>
              <p:nvPr/>
            </p:nvSpPr>
            <p:spPr>
              <a:xfrm rot="10800000" flipH="1">
                <a:off x="0" y="0"/>
                <a:ext cx="3259500" cy="32595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3" name="Group 15"/>
              <p:cNvGrpSpPr/>
              <p:nvPr/>
            </p:nvGrpSpPr>
            <p:grpSpPr>
              <a:xfrm>
                <a:off x="1103439" y="1088764"/>
                <a:ext cx="1052622" cy="1081972"/>
                <a:chOff x="-1" y="-1"/>
                <a:chExt cx="1052621" cy="1081970"/>
              </a:xfrm>
            </p:grpSpPr>
            <p:sp>
              <p:nvSpPr>
                <p:cNvPr id="34" name="ïṧḷïḓê-Freeform: Shape 16"/>
                <p:cNvSpPr/>
                <p:nvPr/>
              </p:nvSpPr>
              <p:spPr>
                <a:xfrm>
                  <a:off x="-1" y="144251"/>
                  <a:ext cx="1052621" cy="937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00" y="0"/>
                      </a:moveTo>
                      <a:lnTo>
                        <a:pt x="18120" y="0"/>
                      </a:lnTo>
                      <a:lnTo>
                        <a:pt x="18120" y="2700"/>
                      </a:lnTo>
                      <a:lnTo>
                        <a:pt x="14280" y="2700"/>
                      </a:lnTo>
                      <a:lnTo>
                        <a:pt x="14280" y="0"/>
                      </a:lnTo>
                      <a:lnTo>
                        <a:pt x="7320" y="0"/>
                      </a:lnTo>
                      <a:lnTo>
                        <a:pt x="7320" y="2700"/>
                      </a:lnTo>
                      <a:lnTo>
                        <a:pt x="3480" y="2700"/>
                      </a:lnTo>
                      <a:lnTo>
                        <a:pt x="3480" y="0"/>
                      </a:lnTo>
                      <a:lnTo>
                        <a:pt x="2400" y="0"/>
                      </a:lnTo>
                      <a:cubicBezTo>
                        <a:pt x="1079" y="0"/>
                        <a:pt x="0" y="1214"/>
                        <a:pt x="0" y="2700"/>
                      </a:cubicBezTo>
                      <a:lnTo>
                        <a:pt x="0" y="18900"/>
                      </a:lnTo>
                      <a:cubicBezTo>
                        <a:pt x="0" y="20386"/>
                        <a:pt x="1079" y="21600"/>
                        <a:pt x="2400" y="21600"/>
                      </a:cubicBezTo>
                      <a:lnTo>
                        <a:pt x="19200" y="21600"/>
                      </a:lnTo>
                      <a:cubicBezTo>
                        <a:pt x="20521" y="21600"/>
                        <a:pt x="21600" y="20386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14"/>
                        <a:pt x="20521" y="0"/>
                        <a:pt x="192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ïṧḷïḓê-Freeform: Shape 17"/>
                <p:cNvSpPr/>
                <p:nvPr/>
              </p:nvSpPr>
              <p:spPr>
                <a:xfrm>
                  <a:off x="216319" y="-1"/>
                  <a:ext cx="608143" cy="1988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694" y="0"/>
                      </a:lnTo>
                      <a:lnTo>
                        <a:pt x="18694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  <a:moveTo>
                        <a:pt x="2906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906" y="21600"/>
                      </a:lnTo>
                      <a:cubicBezTo>
                        <a:pt x="2906" y="21600"/>
                        <a:pt x="2906" y="0"/>
                        <a:pt x="290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9" name="ïṧḷïḓê-Oval 18"/>
            <p:cNvSpPr/>
            <p:nvPr/>
          </p:nvSpPr>
          <p:spPr>
            <a:xfrm>
              <a:off x="6158434" y="2775076"/>
              <a:ext cx="1876373" cy="18763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ïṧḷïḓê-Freeform: Shape 19"/>
            <p:cNvSpPr/>
            <p:nvPr/>
          </p:nvSpPr>
          <p:spPr>
            <a:xfrm rot="10800000" flipH="1">
              <a:off x="6231947" y="4215714"/>
              <a:ext cx="1691152" cy="52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ṧḷïḓê-Oval 20"/>
            <p:cNvSpPr/>
            <p:nvPr/>
          </p:nvSpPr>
          <p:spPr>
            <a:xfrm rot="10800000" flipH="1">
              <a:off x="8402854" y="2862694"/>
              <a:ext cx="1876375" cy="18763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ṧḷïḓê-Freeform: Shape 21"/>
            <p:cNvSpPr/>
            <p:nvPr/>
          </p:nvSpPr>
          <p:spPr>
            <a:xfrm>
              <a:off x="8476370" y="2775077"/>
              <a:ext cx="1691152" cy="52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526167" y="2986010"/>
              <a:ext cx="1629752" cy="1629752"/>
              <a:chOff x="0" y="0"/>
              <a:chExt cx="3259500" cy="3259500"/>
            </a:xfrm>
          </p:grpSpPr>
          <p:sp>
            <p:nvSpPr>
              <p:cNvPr id="30" name="is1ide-Oval 23"/>
              <p:cNvSpPr/>
              <p:nvPr/>
            </p:nvSpPr>
            <p:spPr>
              <a:xfrm rot="10800000" flipH="1">
                <a:off x="0" y="0"/>
                <a:ext cx="3259500" cy="3259500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s1ide-Freeform: Shape 24"/>
              <p:cNvSpPr/>
              <p:nvPr/>
            </p:nvSpPr>
            <p:spPr>
              <a:xfrm>
                <a:off x="1105920" y="1290493"/>
                <a:ext cx="1052620" cy="678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9" h="21600" extrusionOk="0">
                    <a:moveTo>
                      <a:pt x="20331" y="5746"/>
                    </a:moveTo>
                    <a:cubicBezTo>
                      <a:pt x="19692" y="6285"/>
                      <a:pt x="11827" y="12917"/>
                      <a:pt x="11435" y="13248"/>
                    </a:cubicBezTo>
                    <a:cubicBezTo>
                      <a:pt x="11043" y="13577"/>
                      <a:pt x="10769" y="13620"/>
                      <a:pt x="10390" y="13620"/>
                    </a:cubicBezTo>
                    <a:cubicBezTo>
                      <a:pt x="10011" y="13620"/>
                      <a:pt x="9735" y="13577"/>
                      <a:pt x="9343" y="13248"/>
                    </a:cubicBezTo>
                    <a:cubicBezTo>
                      <a:pt x="8951" y="12917"/>
                      <a:pt x="1088" y="6285"/>
                      <a:pt x="448" y="5746"/>
                    </a:cubicBezTo>
                    <a:cubicBezTo>
                      <a:pt x="-3" y="5367"/>
                      <a:pt x="0" y="5811"/>
                      <a:pt x="0" y="6155"/>
                    </a:cubicBezTo>
                    <a:cubicBezTo>
                      <a:pt x="0" y="6498"/>
                      <a:pt x="0" y="19814"/>
                      <a:pt x="0" y="19814"/>
                    </a:cubicBezTo>
                    <a:cubicBezTo>
                      <a:pt x="0" y="20594"/>
                      <a:pt x="645" y="21600"/>
                      <a:pt x="1145" y="21600"/>
                    </a:cubicBezTo>
                    <a:lnTo>
                      <a:pt x="19633" y="21600"/>
                    </a:lnTo>
                    <a:cubicBezTo>
                      <a:pt x="20134" y="21600"/>
                      <a:pt x="20779" y="20594"/>
                      <a:pt x="20779" y="19814"/>
                    </a:cubicBezTo>
                    <a:cubicBezTo>
                      <a:pt x="20779" y="19814"/>
                      <a:pt x="20779" y="6498"/>
                      <a:pt x="20779" y="6155"/>
                    </a:cubicBezTo>
                    <a:cubicBezTo>
                      <a:pt x="20779" y="5811"/>
                      <a:pt x="20783" y="5367"/>
                      <a:pt x="20331" y="5746"/>
                    </a:cubicBezTo>
                    <a:close/>
                    <a:moveTo>
                      <a:pt x="687" y="2021"/>
                    </a:moveTo>
                    <a:cubicBezTo>
                      <a:pt x="1250" y="2510"/>
                      <a:pt x="9053" y="9271"/>
                      <a:pt x="9343" y="9524"/>
                    </a:cubicBezTo>
                    <a:cubicBezTo>
                      <a:pt x="9634" y="9775"/>
                      <a:pt x="10011" y="9897"/>
                      <a:pt x="10390" y="9897"/>
                    </a:cubicBezTo>
                    <a:cubicBezTo>
                      <a:pt x="10769" y="9897"/>
                      <a:pt x="11145" y="9775"/>
                      <a:pt x="11435" y="9524"/>
                    </a:cubicBezTo>
                    <a:cubicBezTo>
                      <a:pt x="11726" y="9271"/>
                      <a:pt x="19529" y="2510"/>
                      <a:pt x="20093" y="2021"/>
                    </a:cubicBezTo>
                    <a:cubicBezTo>
                      <a:pt x="20656" y="1534"/>
                      <a:pt x="21190" y="0"/>
                      <a:pt x="20154" y="0"/>
                    </a:cubicBezTo>
                    <a:lnTo>
                      <a:pt x="624" y="0"/>
                    </a:lnTo>
                    <a:cubicBezTo>
                      <a:pt x="-410" y="0"/>
                      <a:pt x="122" y="1534"/>
                      <a:pt x="687" y="20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Group 25"/>
            <p:cNvGrpSpPr/>
            <p:nvPr/>
          </p:nvGrpSpPr>
          <p:grpSpPr>
            <a:xfrm>
              <a:off x="6281742" y="2898387"/>
              <a:ext cx="1629751" cy="1629751"/>
              <a:chOff x="0" y="0"/>
              <a:chExt cx="3259500" cy="3259500"/>
            </a:xfrm>
          </p:grpSpPr>
          <p:sp>
            <p:nvSpPr>
              <p:cNvPr id="28" name="is1ide-Oval 26"/>
              <p:cNvSpPr/>
              <p:nvPr/>
            </p:nvSpPr>
            <p:spPr>
              <a:xfrm>
                <a:off x="0" y="0"/>
                <a:ext cx="3259500" cy="32595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1ide-Freeform: Shape 27"/>
              <p:cNvSpPr/>
              <p:nvPr/>
            </p:nvSpPr>
            <p:spPr>
              <a:xfrm>
                <a:off x="1020253" y="1088765"/>
                <a:ext cx="1218990" cy="945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0" h="20757" extrusionOk="0">
                    <a:moveTo>
                      <a:pt x="11316" y="15681"/>
                    </a:moveTo>
                    <a:cubicBezTo>
                      <a:pt x="10444" y="15681"/>
                      <a:pt x="9737" y="14763"/>
                      <a:pt x="9737" y="13632"/>
                    </a:cubicBezTo>
                    <a:cubicBezTo>
                      <a:pt x="9737" y="12501"/>
                      <a:pt x="10444" y="11585"/>
                      <a:pt x="11316" y="11585"/>
                    </a:cubicBezTo>
                    <a:cubicBezTo>
                      <a:pt x="12189" y="11585"/>
                      <a:pt x="12896" y="12501"/>
                      <a:pt x="12896" y="13632"/>
                    </a:cubicBezTo>
                    <a:cubicBezTo>
                      <a:pt x="12896" y="14763"/>
                      <a:pt x="12189" y="15681"/>
                      <a:pt x="11316" y="15681"/>
                    </a:cubicBezTo>
                    <a:close/>
                    <a:moveTo>
                      <a:pt x="18009" y="2956"/>
                    </a:moveTo>
                    <a:cubicBezTo>
                      <a:pt x="14750" y="138"/>
                      <a:pt x="11090" y="-836"/>
                      <a:pt x="6751" y="781"/>
                    </a:cubicBezTo>
                    <a:cubicBezTo>
                      <a:pt x="3364" y="2045"/>
                      <a:pt x="258" y="7054"/>
                      <a:pt x="18" y="11348"/>
                    </a:cubicBezTo>
                    <a:cubicBezTo>
                      <a:pt x="-265" y="16419"/>
                      <a:pt x="2772" y="20764"/>
                      <a:pt x="8123" y="20757"/>
                    </a:cubicBezTo>
                    <a:cubicBezTo>
                      <a:pt x="13892" y="20749"/>
                      <a:pt x="16051" y="17148"/>
                      <a:pt x="16098" y="16053"/>
                    </a:cubicBezTo>
                    <a:cubicBezTo>
                      <a:pt x="16146" y="14957"/>
                      <a:pt x="13849" y="12933"/>
                      <a:pt x="15327" y="10853"/>
                    </a:cubicBezTo>
                    <a:cubicBezTo>
                      <a:pt x="17179" y="8245"/>
                      <a:pt x="18829" y="10466"/>
                      <a:pt x="19829" y="10154"/>
                    </a:cubicBezTo>
                    <a:cubicBezTo>
                      <a:pt x="20829" y="9841"/>
                      <a:pt x="21335" y="5836"/>
                      <a:pt x="18009" y="29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Group 28"/>
            <p:cNvGrpSpPr/>
            <p:nvPr/>
          </p:nvGrpSpPr>
          <p:grpSpPr>
            <a:xfrm>
              <a:off x="1792895" y="2898387"/>
              <a:ext cx="1629751" cy="1629751"/>
              <a:chOff x="0" y="0"/>
              <a:chExt cx="3259500" cy="3259500"/>
            </a:xfrm>
          </p:grpSpPr>
          <p:sp>
            <p:nvSpPr>
              <p:cNvPr id="26" name="is1ide-Oval 29"/>
              <p:cNvSpPr/>
              <p:nvPr/>
            </p:nvSpPr>
            <p:spPr>
              <a:xfrm>
                <a:off x="0" y="0"/>
                <a:ext cx="3259500" cy="32595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s1ide-Freeform: Shape 30"/>
              <p:cNvSpPr/>
              <p:nvPr/>
            </p:nvSpPr>
            <p:spPr>
              <a:xfrm rot="1878951">
                <a:off x="1103273" y="1050034"/>
                <a:ext cx="1129045" cy="1130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7" y="7822"/>
                    </a:moveTo>
                    <a:cubicBezTo>
                      <a:pt x="20468" y="10162"/>
                      <a:pt x="18217" y="11779"/>
                      <a:pt x="15729" y="11779"/>
                    </a:cubicBezTo>
                    <a:cubicBezTo>
                      <a:pt x="12478" y="11779"/>
                      <a:pt x="9833" y="9137"/>
                      <a:pt x="9833" y="5890"/>
                    </a:cubicBezTo>
                    <a:cubicBezTo>
                      <a:pt x="9833" y="2642"/>
                      <a:pt x="12478" y="0"/>
                      <a:pt x="15729" y="0"/>
                    </a:cubicBezTo>
                    <a:cubicBezTo>
                      <a:pt x="16690" y="0"/>
                      <a:pt x="17941" y="289"/>
                      <a:pt x="18744" y="828"/>
                    </a:cubicBezTo>
                    <a:cubicBezTo>
                      <a:pt x="18875" y="920"/>
                      <a:pt x="18954" y="1039"/>
                      <a:pt x="18954" y="1196"/>
                    </a:cubicBezTo>
                    <a:cubicBezTo>
                      <a:pt x="18954" y="1341"/>
                      <a:pt x="18862" y="1486"/>
                      <a:pt x="18744" y="1564"/>
                    </a:cubicBezTo>
                    <a:lnTo>
                      <a:pt x="14887" y="3786"/>
                    </a:lnTo>
                    <a:lnTo>
                      <a:pt x="14887" y="6731"/>
                    </a:lnTo>
                    <a:lnTo>
                      <a:pt x="17427" y="8138"/>
                    </a:lnTo>
                    <a:cubicBezTo>
                      <a:pt x="17862" y="7888"/>
                      <a:pt x="20916" y="5969"/>
                      <a:pt x="21179" y="5969"/>
                    </a:cubicBezTo>
                    <a:cubicBezTo>
                      <a:pt x="21442" y="5969"/>
                      <a:pt x="21600" y="6166"/>
                      <a:pt x="21600" y="6429"/>
                    </a:cubicBezTo>
                    <a:cubicBezTo>
                      <a:pt x="21600" y="6863"/>
                      <a:pt x="21442" y="7402"/>
                      <a:pt x="21297" y="7822"/>
                    </a:cubicBezTo>
                    <a:close/>
                    <a:moveTo>
                      <a:pt x="3936" y="16828"/>
                    </a:moveTo>
                    <a:cubicBezTo>
                      <a:pt x="3475" y="16828"/>
                      <a:pt x="3093" y="17209"/>
                      <a:pt x="3093" y="17669"/>
                    </a:cubicBezTo>
                    <a:cubicBezTo>
                      <a:pt x="3093" y="18129"/>
                      <a:pt x="3475" y="18511"/>
                      <a:pt x="3936" y="18511"/>
                    </a:cubicBezTo>
                    <a:cubicBezTo>
                      <a:pt x="4396" y="18511"/>
                      <a:pt x="4778" y="18129"/>
                      <a:pt x="4778" y="17669"/>
                    </a:cubicBezTo>
                    <a:cubicBezTo>
                      <a:pt x="4778" y="17209"/>
                      <a:pt x="4396" y="16828"/>
                      <a:pt x="3936" y="16828"/>
                    </a:cubicBezTo>
                    <a:close/>
                    <a:moveTo>
                      <a:pt x="4278" y="21114"/>
                    </a:moveTo>
                    <a:cubicBezTo>
                      <a:pt x="3975" y="21416"/>
                      <a:pt x="3541" y="21600"/>
                      <a:pt x="3093" y="21600"/>
                    </a:cubicBezTo>
                    <a:cubicBezTo>
                      <a:pt x="2646" y="21600"/>
                      <a:pt x="2211" y="21416"/>
                      <a:pt x="1895" y="21114"/>
                    </a:cubicBezTo>
                    <a:lnTo>
                      <a:pt x="500" y="19694"/>
                    </a:lnTo>
                    <a:cubicBezTo>
                      <a:pt x="184" y="19391"/>
                      <a:pt x="0" y="18958"/>
                      <a:pt x="0" y="18511"/>
                    </a:cubicBezTo>
                    <a:cubicBezTo>
                      <a:pt x="0" y="18064"/>
                      <a:pt x="184" y="17630"/>
                      <a:pt x="500" y="17314"/>
                    </a:cubicBezTo>
                    <a:lnTo>
                      <a:pt x="9464" y="8361"/>
                    </a:lnTo>
                    <a:cubicBezTo>
                      <a:pt x="10148" y="10084"/>
                      <a:pt x="11531" y="11464"/>
                      <a:pt x="13255" y="12148"/>
                    </a:cubicBezTo>
                    <a:cubicBezTo>
                      <a:pt x="13255" y="12148"/>
                      <a:pt x="4278" y="21114"/>
                      <a:pt x="4278" y="2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6" name="组合 28"/>
          <p:cNvGrpSpPr/>
          <p:nvPr/>
        </p:nvGrpSpPr>
        <p:grpSpPr>
          <a:xfrm>
            <a:off x="1072085" y="3755260"/>
            <a:ext cx="2210562" cy="1085694"/>
            <a:chOff x="7805427" y="3341205"/>
            <a:chExt cx="2210562" cy="1085694"/>
          </a:xfrm>
        </p:grpSpPr>
        <p:sp>
          <p:nvSpPr>
            <p:cNvPr id="37" name="矩形 29"/>
            <p:cNvSpPr/>
            <p:nvPr/>
          </p:nvSpPr>
          <p:spPr>
            <a:xfrm>
              <a:off x="7805427" y="3747033"/>
              <a:ext cx="2210562" cy="679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从监控、巡视、缺陷、抢修、移动作业管理等方面，实现对分布发电资产的一站式智能运维管理</a:t>
              </a:r>
            </a:p>
          </p:txBody>
        </p:sp>
        <p:sp>
          <p:nvSpPr>
            <p:cNvPr id="38" name="矩形 30"/>
            <p:cNvSpPr/>
            <p:nvPr/>
          </p:nvSpPr>
          <p:spPr>
            <a:xfrm>
              <a:off x="7885432" y="334120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运维管理</a:t>
              </a:r>
            </a:p>
          </p:txBody>
        </p:sp>
      </p:grpSp>
      <p:grpSp>
        <p:nvGrpSpPr>
          <p:cNvPr id="39" name="组合 37"/>
          <p:cNvGrpSpPr/>
          <p:nvPr/>
        </p:nvGrpSpPr>
        <p:grpSpPr>
          <a:xfrm>
            <a:off x="2659503" y="1004798"/>
            <a:ext cx="2210562" cy="1085694"/>
            <a:chOff x="7805427" y="3341205"/>
            <a:chExt cx="2210562" cy="1085694"/>
          </a:xfrm>
        </p:grpSpPr>
        <p:sp>
          <p:nvSpPr>
            <p:cNvPr id="40" name="矩形 38"/>
            <p:cNvSpPr/>
            <p:nvPr/>
          </p:nvSpPr>
          <p:spPr>
            <a:xfrm>
              <a:off x="7805427" y="3747033"/>
              <a:ext cx="2210562" cy="679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实现对分布式发电项目的计量采集通信，并通过内置的电价库实时 计算收益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41" name="矩形 39"/>
            <p:cNvSpPr/>
            <p:nvPr/>
          </p:nvSpPr>
          <p:spPr>
            <a:xfrm>
              <a:off x="7885432" y="334120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计量计费</a:t>
              </a:r>
            </a:p>
          </p:txBody>
        </p:sp>
      </p:grpSp>
      <p:grpSp>
        <p:nvGrpSpPr>
          <p:cNvPr id="42" name="组合 40"/>
          <p:cNvGrpSpPr/>
          <p:nvPr/>
        </p:nvGrpSpPr>
        <p:grpSpPr>
          <a:xfrm>
            <a:off x="4246922" y="3800163"/>
            <a:ext cx="2210562" cy="1104096"/>
            <a:chOff x="7805427" y="3341205"/>
            <a:chExt cx="2210562" cy="1104096"/>
          </a:xfrm>
        </p:grpSpPr>
        <p:sp>
          <p:nvSpPr>
            <p:cNvPr id="43" name="矩形 41"/>
            <p:cNvSpPr/>
            <p:nvPr/>
          </p:nvSpPr>
          <p:spPr>
            <a:xfrm>
              <a:off x="7805427" y="3747033"/>
              <a:ext cx="2210562" cy="6982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与中国气象局及其他气象数据的集成，开发了光功率预测模块，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与光伏系统的发电量进行提前预测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44" name="矩形 42"/>
            <p:cNvSpPr/>
            <p:nvPr/>
          </p:nvSpPr>
          <p:spPr>
            <a:xfrm>
              <a:off x="7885432" y="334120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发电预测</a:t>
              </a:r>
            </a:p>
          </p:txBody>
        </p:sp>
      </p:grpSp>
      <p:grpSp>
        <p:nvGrpSpPr>
          <p:cNvPr id="45" name="组合 43"/>
          <p:cNvGrpSpPr/>
          <p:nvPr/>
        </p:nvGrpSpPr>
        <p:grpSpPr>
          <a:xfrm>
            <a:off x="5847847" y="913386"/>
            <a:ext cx="2210562" cy="1306074"/>
            <a:chOff x="7805427" y="3341205"/>
            <a:chExt cx="2210562" cy="1306074"/>
          </a:xfrm>
        </p:grpSpPr>
        <p:sp>
          <p:nvSpPr>
            <p:cNvPr id="46" name="矩形 44"/>
            <p:cNvSpPr/>
            <p:nvPr/>
          </p:nvSpPr>
          <p:spPr>
            <a:xfrm>
              <a:off x="7805427" y="3747033"/>
              <a:ext cx="2210562" cy="9002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对光伏系统的汇流箱、逆变器、电表、配电柜进行实时运行监测、并进行告警分析、故障定位和推送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结合运维工单，实现闭环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47" name="矩形 45"/>
            <p:cNvSpPr/>
            <p:nvPr/>
          </p:nvSpPr>
          <p:spPr>
            <a:xfrm>
              <a:off x="7885432" y="334120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运行监控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7CF8D88A-0867-4562-B70E-524A297324B9}"/>
              </a:ext>
            </a:extLst>
          </p:cNvPr>
          <p:cNvGrpSpPr/>
          <p:nvPr/>
        </p:nvGrpSpPr>
        <p:grpSpPr>
          <a:xfrm>
            <a:off x="7956376" y="195485"/>
            <a:ext cx="1096285" cy="362920"/>
            <a:chOff x="7884368" y="195486"/>
            <a:chExt cx="1096285" cy="362920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34F4BF53-66C5-4410-837A-2EA36F7CE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4368" y="195486"/>
              <a:ext cx="1080120" cy="362920"/>
            </a:xfrm>
            <a:prstGeom prst="rect">
              <a:avLst/>
            </a:prstGeom>
          </p:spPr>
        </p:pic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D91E1271-597F-4BE5-90BD-C166F6EDE5CA}"/>
                </a:ext>
              </a:extLst>
            </p:cNvPr>
            <p:cNvSpPr/>
            <p:nvPr/>
          </p:nvSpPr>
          <p:spPr>
            <a:xfrm>
              <a:off x="8836637" y="478590"/>
              <a:ext cx="144016" cy="79815"/>
            </a:xfrm>
            <a:prstGeom prst="roundRect">
              <a:avLst/>
            </a:prstGeom>
            <a:solidFill>
              <a:srgbClr val="FBF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00"/>
    </mc:Choice>
    <mc:Fallback xmlns="">
      <p:transition advTm="1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8"/>
          <p:cNvSpPr>
            <a:spLocks noChangeArrowheads="1"/>
          </p:cNvSpPr>
          <p:nvPr/>
        </p:nvSpPr>
        <p:spPr bwMode="auto">
          <a:xfrm>
            <a:off x="251520" y="205234"/>
            <a:ext cx="5688632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>
              <a:defRPr/>
            </a:pP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我们的客户和伙伴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1059582"/>
            <a:ext cx="2412000" cy="3600400"/>
            <a:chOff x="539552" y="1059582"/>
            <a:chExt cx="2304256" cy="3312368"/>
          </a:xfrm>
        </p:grpSpPr>
        <p:sp>
          <p:nvSpPr>
            <p:cNvPr id="8" name="Rectangle 7"/>
            <p:cNvSpPr/>
            <p:nvPr/>
          </p:nvSpPr>
          <p:spPr>
            <a:xfrm>
              <a:off x="539552" y="1059582"/>
              <a:ext cx="2304256" cy="3312368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552" y="1059582"/>
              <a:ext cx="2304256" cy="5040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+mn-ea"/>
                </a:rPr>
                <a:t>  专变用户圈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83087" y="1059582"/>
            <a:ext cx="2412000" cy="3600400"/>
            <a:chOff x="539552" y="1059582"/>
            <a:chExt cx="2304256" cy="3312368"/>
          </a:xfrm>
        </p:grpSpPr>
        <p:sp>
          <p:nvSpPr>
            <p:cNvPr id="12" name="Rectangle 11"/>
            <p:cNvSpPr/>
            <p:nvPr/>
          </p:nvSpPr>
          <p:spPr>
            <a:xfrm>
              <a:off x="539552" y="1059582"/>
              <a:ext cx="2304256" cy="3312368"/>
            </a:xfrm>
            <a:prstGeom prst="rect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9552" y="1059582"/>
              <a:ext cx="2304256" cy="50405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+mn-ea"/>
                </a:rPr>
                <a:t>  服务生态圈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26621" y="1059582"/>
            <a:ext cx="2412000" cy="3600400"/>
            <a:chOff x="539552" y="1059582"/>
            <a:chExt cx="2304256" cy="3312368"/>
          </a:xfrm>
        </p:grpSpPr>
        <p:sp>
          <p:nvSpPr>
            <p:cNvPr id="15" name="Rectangle 14"/>
            <p:cNvSpPr/>
            <p:nvPr/>
          </p:nvSpPr>
          <p:spPr>
            <a:xfrm>
              <a:off x="539552" y="1059582"/>
              <a:ext cx="2304256" cy="3312368"/>
            </a:xfrm>
            <a:prstGeom prst="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9552" y="1059582"/>
              <a:ext cx="2304256" cy="5040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+mn-ea"/>
                </a:rPr>
                <a:t>  能源生态圈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27584" y="1598687"/>
            <a:ext cx="208823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建筑行业用户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物业公司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工业企业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IDC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数据中心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基础设施业主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交通行业用户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……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8949" y="1598687"/>
            <a:ext cx="2088232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电力运维服务商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电力安装公司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成套厂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机电总包商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电气设备商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增值服务商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系统集成商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数据服务商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……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7861" y="1598687"/>
            <a:ext cx="2088232" cy="263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电网公司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地电公司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售电公司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能源公司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储能公司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微网运营商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增量配网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……</a:t>
            </a:r>
          </a:p>
        </p:txBody>
      </p:sp>
      <p:sp>
        <p:nvSpPr>
          <p:cNvPr id="23" name="personal-configuration_30422"/>
          <p:cNvSpPr>
            <a:spLocks noChangeAspect="1"/>
          </p:cNvSpPr>
          <p:nvPr/>
        </p:nvSpPr>
        <p:spPr bwMode="auto">
          <a:xfrm>
            <a:off x="6032038" y="1116447"/>
            <a:ext cx="411792" cy="381600"/>
          </a:xfrm>
          <a:custGeom>
            <a:avLst/>
            <a:gdLst>
              <a:gd name="connsiteX0" fmla="*/ 460509 w 602487"/>
              <a:gd name="connsiteY0" fmla="*/ 352333 h 558314"/>
              <a:gd name="connsiteX1" fmla="*/ 524794 w 602487"/>
              <a:gd name="connsiteY1" fmla="*/ 416513 h 558314"/>
              <a:gd name="connsiteX2" fmla="*/ 460509 w 602487"/>
              <a:gd name="connsiteY2" fmla="*/ 480693 h 558314"/>
              <a:gd name="connsiteX3" fmla="*/ 396224 w 602487"/>
              <a:gd name="connsiteY3" fmla="*/ 416513 h 558314"/>
              <a:gd name="connsiteX4" fmla="*/ 460509 w 602487"/>
              <a:gd name="connsiteY4" fmla="*/ 352333 h 558314"/>
              <a:gd name="connsiteX5" fmla="*/ 469031 w 602487"/>
              <a:gd name="connsiteY5" fmla="*/ 300551 h 558314"/>
              <a:gd name="connsiteX6" fmla="*/ 463869 w 602487"/>
              <a:gd name="connsiteY6" fmla="*/ 322719 h 558314"/>
              <a:gd name="connsiteX7" fmla="*/ 426697 w 602487"/>
              <a:gd name="connsiteY7" fmla="*/ 328905 h 558314"/>
              <a:gd name="connsiteX8" fmla="*/ 414565 w 602487"/>
              <a:gd name="connsiteY8" fmla="*/ 309573 h 558314"/>
              <a:gd name="connsiteX9" fmla="*/ 384363 w 602487"/>
              <a:gd name="connsiteY9" fmla="*/ 328390 h 558314"/>
              <a:gd name="connsiteX10" fmla="*/ 396495 w 602487"/>
              <a:gd name="connsiteY10" fmla="*/ 347722 h 558314"/>
              <a:gd name="connsiteX11" fmla="*/ 374554 w 602487"/>
              <a:gd name="connsiteY11" fmla="*/ 378396 h 558314"/>
              <a:gd name="connsiteX12" fmla="*/ 352354 w 602487"/>
              <a:gd name="connsiteY12" fmla="*/ 373240 h 558314"/>
              <a:gd name="connsiteX13" fmla="*/ 344352 w 602487"/>
              <a:gd name="connsiteY13" fmla="*/ 408038 h 558314"/>
              <a:gd name="connsiteX14" fmla="*/ 366552 w 602487"/>
              <a:gd name="connsiteY14" fmla="*/ 413194 h 558314"/>
              <a:gd name="connsiteX15" fmla="*/ 372747 w 602487"/>
              <a:gd name="connsiteY15" fmla="*/ 450311 h 558314"/>
              <a:gd name="connsiteX16" fmla="*/ 353387 w 602487"/>
              <a:gd name="connsiteY16" fmla="*/ 462426 h 558314"/>
              <a:gd name="connsiteX17" fmla="*/ 372489 w 602487"/>
              <a:gd name="connsiteY17" fmla="*/ 492585 h 558314"/>
              <a:gd name="connsiteX18" fmla="*/ 391591 w 602487"/>
              <a:gd name="connsiteY18" fmla="*/ 480470 h 558314"/>
              <a:gd name="connsiteX19" fmla="*/ 422309 w 602487"/>
              <a:gd name="connsiteY19" fmla="*/ 502379 h 558314"/>
              <a:gd name="connsiteX20" fmla="*/ 417404 w 602487"/>
              <a:gd name="connsiteY20" fmla="*/ 524547 h 558314"/>
              <a:gd name="connsiteX21" fmla="*/ 451994 w 602487"/>
              <a:gd name="connsiteY21" fmla="*/ 532538 h 558314"/>
              <a:gd name="connsiteX22" fmla="*/ 457157 w 602487"/>
              <a:gd name="connsiteY22" fmla="*/ 510370 h 558314"/>
              <a:gd name="connsiteX23" fmla="*/ 494328 w 602487"/>
              <a:gd name="connsiteY23" fmla="*/ 504184 h 558314"/>
              <a:gd name="connsiteX24" fmla="*/ 506461 w 602487"/>
              <a:gd name="connsiteY24" fmla="*/ 523516 h 558314"/>
              <a:gd name="connsiteX25" fmla="*/ 536663 w 602487"/>
              <a:gd name="connsiteY25" fmla="*/ 504699 h 558314"/>
              <a:gd name="connsiteX26" fmla="*/ 524530 w 602487"/>
              <a:gd name="connsiteY26" fmla="*/ 485367 h 558314"/>
              <a:gd name="connsiteX27" fmla="*/ 546472 w 602487"/>
              <a:gd name="connsiteY27" fmla="*/ 454693 h 558314"/>
              <a:gd name="connsiteX28" fmla="*/ 568671 w 602487"/>
              <a:gd name="connsiteY28" fmla="*/ 459849 h 558314"/>
              <a:gd name="connsiteX29" fmla="*/ 576674 w 602487"/>
              <a:gd name="connsiteY29" fmla="*/ 425051 h 558314"/>
              <a:gd name="connsiteX30" fmla="*/ 554474 w 602487"/>
              <a:gd name="connsiteY30" fmla="*/ 419895 h 558314"/>
              <a:gd name="connsiteX31" fmla="*/ 548279 w 602487"/>
              <a:gd name="connsiteY31" fmla="*/ 382778 h 558314"/>
              <a:gd name="connsiteX32" fmla="*/ 567639 w 602487"/>
              <a:gd name="connsiteY32" fmla="*/ 370663 h 558314"/>
              <a:gd name="connsiteX33" fmla="*/ 548795 w 602487"/>
              <a:gd name="connsiteY33" fmla="*/ 340505 h 558314"/>
              <a:gd name="connsiteX34" fmla="*/ 529435 w 602487"/>
              <a:gd name="connsiteY34" fmla="*/ 352619 h 558314"/>
              <a:gd name="connsiteX35" fmla="*/ 498717 w 602487"/>
              <a:gd name="connsiteY35" fmla="*/ 330710 h 558314"/>
              <a:gd name="connsiteX36" fmla="*/ 503879 w 602487"/>
              <a:gd name="connsiteY36" fmla="*/ 308542 h 558314"/>
              <a:gd name="connsiteX37" fmla="*/ 257102 w 602487"/>
              <a:gd name="connsiteY37" fmla="*/ 0 h 558314"/>
              <a:gd name="connsiteX38" fmla="*/ 399077 w 602487"/>
              <a:gd name="connsiteY38" fmla="*/ 141769 h 558314"/>
              <a:gd name="connsiteX39" fmla="*/ 320604 w 602487"/>
              <a:gd name="connsiteY39" fmla="*/ 290241 h 558314"/>
              <a:gd name="connsiteX40" fmla="*/ 373779 w 602487"/>
              <a:gd name="connsiteY40" fmla="*/ 309831 h 558314"/>
              <a:gd name="connsiteX41" fmla="*/ 421534 w 602487"/>
              <a:gd name="connsiteY41" fmla="*/ 280188 h 558314"/>
              <a:gd name="connsiteX42" fmla="*/ 436248 w 602487"/>
              <a:gd name="connsiteY42" fmla="*/ 303644 h 558314"/>
              <a:gd name="connsiteX43" fmla="*/ 446573 w 602487"/>
              <a:gd name="connsiteY43" fmla="*/ 302098 h 558314"/>
              <a:gd name="connsiteX44" fmla="*/ 452769 w 602487"/>
              <a:gd name="connsiteY44" fmla="*/ 274775 h 558314"/>
              <a:gd name="connsiteX45" fmla="*/ 529693 w 602487"/>
              <a:gd name="connsiteY45" fmla="*/ 292561 h 558314"/>
              <a:gd name="connsiteX46" fmla="*/ 523240 w 602487"/>
              <a:gd name="connsiteY46" fmla="*/ 319626 h 558314"/>
              <a:gd name="connsiteX47" fmla="*/ 531758 w 602487"/>
              <a:gd name="connsiteY47" fmla="*/ 325812 h 558314"/>
              <a:gd name="connsiteX48" fmla="*/ 555506 w 602487"/>
              <a:gd name="connsiteY48" fmla="*/ 310862 h 558314"/>
              <a:gd name="connsiteX49" fmla="*/ 597324 w 602487"/>
              <a:gd name="connsiteY49" fmla="*/ 377622 h 558314"/>
              <a:gd name="connsiteX50" fmla="*/ 573576 w 602487"/>
              <a:gd name="connsiteY50" fmla="*/ 392315 h 558314"/>
              <a:gd name="connsiteX51" fmla="*/ 575125 w 602487"/>
              <a:gd name="connsiteY51" fmla="*/ 402625 h 558314"/>
              <a:gd name="connsiteX52" fmla="*/ 602487 w 602487"/>
              <a:gd name="connsiteY52" fmla="*/ 409069 h 558314"/>
              <a:gd name="connsiteX53" fmla="*/ 584676 w 602487"/>
              <a:gd name="connsiteY53" fmla="*/ 485367 h 558314"/>
              <a:gd name="connsiteX54" fmla="*/ 557572 w 602487"/>
              <a:gd name="connsiteY54" fmla="*/ 479181 h 558314"/>
              <a:gd name="connsiteX55" fmla="*/ 551376 w 602487"/>
              <a:gd name="connsiteY55" fmla="*/ 487687 h 558314"/>
              <a:gd name="connsiteX56" fmla="*/ 566348 w 602487"/>
              <a:gd name="connsiteY56" fmla="*/ 511401 h 558314"/>
              <a:gd name="connsiteX57" fmla="*/ 499491 w 602487"/>
              <a:gd name="connsiteY57" fmla="*/ 552901 h 558314"/>
              <a:gd name="connsiteX58" fmla="*/ 484777 w 602487"/>
              <a:gd name="connsiteY58" fmla="*/ 529445 h 558314"/>
              <a:gd name="connsiteX59" fmla="*/ 474452 w 602487"/>
              <a:gd name="connsiteY59" fmla="*/ 530991 h 558314"/>
              <a:gd name="connsiteX60" fmla="*/ 467999 w 602487"/>
              <a:gd name="connsiteY60" fmla="*/ 558314 h 558314"/>
              <a:gd name="connsiteX61" fmla="*/ 393398 w 602487"/>
              <a:gd name="connsiteY61" fmla="*/ 541044 h 558314"/>
              <a:gd name="connsiteX62" fmla="*/ 257102 w 602487"/>
              <a:gd name="connsiteY62" fmla="*/ 549550 h 558314"/>
              <a:gd name="connsiteX63" fmla="*/ 329122 w 602487"/>
              <a:gd name="connsiteY63" fmla="*/ 477634 h 558314"/>
              <a:gd name="connsiteX64" fmla="*/ 268460 w 602487"/>
              <a:gd name="connsiteY64" fmla="*/ 331225 h 558314"/>
              <a:gd name="connsiteX65" fmla="*/ 269235 w 602487"/>
              <a:gd name="connsiteY65" fmla="*/ 331225 h 558314"/>
              <a:gd name="connsiteX66" fmla="*/ 292725 w 602487"/>
              <a:gd name="connsiteY66" fmla="*/ 304418 h 558314"/>
              <a:gd name="connsiteX67" fmla="*/ 257102 w 602487"/>
              <a:gd name="connsiteY67" fmla="*/ 310862 h 558314"/>
              <a:gd name="connsiteX68" fmla="*/ 221480 w 602487"/>
              <a:gd name="connsiteY68" fmla="*/ 304418 h 558314"/>
              <a:gd name="connsiteX69" fmla="*/ 245228 w 602487"/>
              <a:gd name="connsiteY69" fmla="*/ 331225 h 558314"/>
              <a:gd name="connsiteX70" fmla="*/ 245744 w 602487"/>
              <a:gd name="connsiteY70" fmla="*/ 331225 h 558314"/>
              <a:gd name="connsiteX71" fmla="*/ 185083 w 602487"/>
              <a:gd name="connsiteY71" fmla="*/ 477634 h 558314"/>
              <a:gd name="connsiteX72" fmla="*/ 257102 w 602487"/>
              <a:gd name="connsiteY72" fmla="*/ 549550 h 558314"/>
              <a:gd name="connsiteX73" fmla="*/ 0 w 602487"/>
              <a:gd name="connsiteY73" fmla="*/ 486398 h 558314"/>
              <a:gd name="connsiteX74" fmla="*/ 193859 w 602487"/>
              <a:gd name="connsiteY74" fmla="*/ 290241 h 558314"/>
              <a:gd name="connsiteX75" fmla="*/ 115128 w 602487"/>
              <a:gd name="connsiteY75" fmla="*/ 141769 h 558314"/>
              <a:gd name="connsiteX76" fmla="*/ 257102 w 602487"/>
              <a:gd name="connsiteY76" fmla="*/ 0 h 55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2487" h="558314">
                <a:moveTo>
                  <a:pt x="460509" y="352333"/>
                </a:moveTo>
                <a:cubicBezTo>
                  <a:pt x="496013" y="352333"/>
                  <a:pt x="524794" y="381067"/>
                  <a:pt x="524794" y="416513"/>
                </a:cubicBezTo>
                <a:cubicBezTo>
                  <a:pt x="524794" y="451959"/>
                  <a:pt x="496013" y="480693"/>
                  <a:pt x="460509" y="480693"/>
                </a:cubicBezTo>
                <a:cubicBezTo>
                  <a:pt x="425005" y="480693"/>
                  <a:pt x="396224" y="451959"/>
                  <a:pt x="396224" y="416513"/>
                </a:cubicBezTo>
                <a:cubicBezTo>
                  <a:pt x="396224" y="381067"/>
                  <a:pt x="425005" y="352333"/>
                  <a:pt x="460509" y="352333"/>
                </a:cubicBezTo>
                <a:close/>
                <a:moveTo>
                  <a:pt x="469031" y="300551"/>
                </a:moveTo>
                <a:lnTo>
                  <a:pt x="463869" y="322719"/>
                </a:lnTo>
                <a:cubicBezTo>
                  <a:pt x="451478" y="322203"/>
                  <a:pt x="438829" y="324265"/>
                  <a:pt x="426697" y="328905"/>
                </a:cubicBezTo>
                <a:lnTo>
                  <a:pt x="414565" y="309573"/>
                </a:lnTo>
                <a:lnTo>
                  <a:pt x="384363" y="328390"/>
                </a:lnTo>
                <a:lnTo>
                  <a:pt x="396495" y="347722"/>
                </a:lnTo>
                <a:cubicBezTo>
                  <a:pt x="386944" y="356486"/>
                  <a:pt x="379458" y="367054"/>
                  <a:pt x="374554" y="378396"/>
                </a:cubicBezTo>
                <a:lnTo>
                  <a:pt x="352354" y="373240"/>
                </a:lnTo>
                <a:lnTo>
                  <a:pt x="344352" y="408038"/>
                </a:lnTo>
                <a:lnTo>
                  <a:pt x="366552" y="413194"/>
                </a:lnTo>
                <a:cubicBezTo>
                  <a:pt x="366035" y="425566"/>
                  <a:pt x="368100" y="438197"/>
                  <a:pt x="372747" y="450311"/>
                </a:cubicBezTo>
                <a:lnTo>
                  <a:pt x="353387" y="462426"/>
                </a:lnTo>
                <a:lnTo>
                  <a:pt x="372489" y="492585"/>
                </a:lnTo>
                <a:lnTo>
                  <a:pt x="391591" y="480470"/>
                </a:lnTo>
                <a:cubicBezTo>
                  <a:pt x="400625" y="490007"/>
                  <a:pt x="410951" y="497482"/>
                  <a:pt x="422309" y="502379"/>
                </a:cubicBezTo>
                <a:lnTo>
                  <a:pt x="417404" y="524547"/>
                </a:lnTo>
                <a:lnTo>
                  <a:pt x="451994" y="532538"/>
                </a:lnTo>
                <a:lnTo>
                  <a:pt x="457157" y="510370"/>
                </a:lnTo>
                <a:cubicBezTo>
                  <a:pt x="469548" y="510886"/>
                  <a:pt x="482196" y="508824"/>
                  <a:pt x="494328" y="504184"/>
                </a:cubicBezTo>
                <a:lnTo>
                  <a:pt x="506461" y="523516"/>
                </a:lnTo>
                <a:lnTo>
                  <a:pt x="536663" y="504699"/>
                </a:lnTo>
                <a:lnTo>
                  <a:pt x="524530" y="485367"/>
                </a:lnTo>
                <a:cubicBezTo>
                  <a:pt x="534081" y="476603"/>
                  <a:pt x="541567" y="466035"/>
                  <a:pt x="546472" y="454693"/>
                </a:cubicBezTo>
                <a:lnTo>
                  <a:pt x="568671" y="459849"/>
                </a:lnTo>
                <a:lnTo>
                  <a:pt x="576674" y="425051"/>
                </a:lnTo>
                <a:lnTo>
                  <a:pt x="554474" y="419895"/>
                </a:lnTo>
                <a:cubicBezTo>
                  <a:pt x="554990" y="407523"/>
                  <a:pt x="552925" y="394892"/>
                  <a:pt x="548279" y="382778"/>
                </a:cubicBezTo>
                <a:lnTo>
                  <a:pt x="567639" y="370663"/>
                </a:lnTo>
                <a:lnTo>
                  <a:pt x="548795" y="340505"/>
                </a:lnTo>
                <a:lnTo>
                  <a:pt x="529435" y="352619"/>
                </a:lnTo>
                <a:cubicBezTo>
                  <a:pt x="520658" y="343082"/>
                  <a:pt x="510075" y="335607"/>
                  <a:pt x="498717" y="330710"/>
                </a:cubicBezTo>
                <a:lnTo>
                  <a:pt x="503879" y="308542"/>
                </a:lnTo>
                <a:close/>
                <a:moveTo>
                  <a:pt x="257102" y="0"/>
                </a:moveTo>
                <a:cubicBezTo>
                  <a:pt x="335575" y="0"/>
                  <a:pt x="399077" y="63410"/>
                  <a:pt x="399077" y="141769"/>
                </a:cubicBezTo>
                <a:cubicBezTo>
                  <a:pt x="399077" y="197446"/>
                  <a:pt x="367068" y="259052"/>
                  <a:pt x="320604" y="290241"/>
                </a:cubicBezTo>
                <a:cubicBezTo>
                  <a:pt x="339189" y="294881"/>
                  <a:pt x="357001" y="301840"/>
                  <a:pt x="373779" y="309831"/>
                </a:cubicBezTo>
                <a:lnTo>
                  <a:pt x="421534" y="280188"/>
                </a:lnTo>
                <a:lnTo>
                  <a:pt x="436248" y="303644"/>
                </a:lnTo>
                <a:cubicBezTo>
                  <a:pt x="439862" y="303129"/>
                  <a:pt x="443218" y="302356"/>
                  <a:pt x="446573" y="302098"/>
                </a:cubicBezTo>
                <a:lnTo>
                  <a:pt x="452769" y="274775"/>
                </a:lnTo>
                <a:lnTo>
                  <a:pt x="529693" y="292561"/>
                </a:lnTo>
                <a:lnTo>
                  <a:pt x="523240" y="319626"/>
                </a:lnTo>
                <a:cubicBezTo>
                  <a:pt x="526337" y="321430"/>
                  <a:pt x="529177" y="323492"/>
                  <a:pt x="531758" y="325812"/>
                </a:cubicBezTo>
                <a:lnTo>
                  <a:pt x="555506" y="310862"/>
                </a:lnTo>
                <a:lnTo>
                  <a:pt x="597324" y="377622"/>
                </a:lnTo>
                <a:lnTo>
                  <a:pt x="573576" y="392315"/>
                </a:lnTo>
                <a:cubicBezTo>
                  <a:pt x="574350" y="395666"/>
                  <a:pt x="574867" y="399274"/>
                  <a:pt x="575125" y="402625"/>
                </a:cubicBezTo>
                <a:lnTo>
                  <a:pt x="602487" y="409069"/>
                </a:lnTo>
                <a:lnTo>
                  <a:pt x="584676" y="485367"/>
                </a:lnTo>
                <a:lnTo>
                  <a:pt x="557572" y="479181"/>
                </a:lnTo>
                <a:cubicBezTo>
                  <a:pt x="555765" y="482016"/>
                  <a:pt x="553700" y="485109"/>
                  <a:pt x="551376" y="487687"/>
                </a:cubicBezTo>
                <a:lnTo>
                  <a:pt x="566348" y="511401"/>
                </a:lnTo>
                <a:lnTo>
                  <a:pt x="499491" y="552901"/>
                </a:lnTo>
                <a:lnTo>
                  <a:pt x="484777" y="529445"/>
                </a:lnTo>
                <a:cubicBezTo>
                  <a:pt x="481422" y="530218"/>
                  <a:pt x="477808" y="530733"/>
                  <a:pt x="474452" y="530991"/>
                </a:cubicBezTo>
                <a:lnTo>
                  <a:pt x="467999" y="558314"/>
                </a:lnTo>
                <a:lnTo>
                  <a:pt x="393398" y="541044"/>
                </a:lnTo>
                <a:cubicBezTo>
                  <a:pt x="352354" y="546715"/>
                  <a:pt x="304857" y="549550"/>
                  <a:pt x="257102" y="549550"/>
                </a:cubicBezTo>
                <a:lnTo>
                  <a:pt x="329122" y="477634"/>
                </a:lnTo>
                <a:lnTo>
                  <a:pt x="268460" y="331225"/>
                </a:lnTo>
                <a:lnTo>
                  <a:pt x="269235" y="331225"/>
                </a:lnTo>
                <a:lnTo>
                  <a:pt x="292725" y="304418"/>
                </a:lnTo>
                <a:cubicBezTo>
                  <a:pt x="281367" y="308542"/>
                  <a:pt x="269493" y="310862"/>
                  <a:pt x="257102" y="310862"/>
                </a:cubicBezTo>
                <a:cubicBezTo>
                  <a:pt x="244970" y="310862"/>
                  <a:pt x="232838" y="308542"/>
                  <a:pt x="221480" y="304418"/>
                </a:cubicBezTo>
                <a:lnTo>
                  <a:pt x="245228" y="331225"/>
                </a:lnTo>
                <a:lnTo>
                  <a:pt x="245744" y="331225"/>
                </a:lnTo>
                <a:lnTo>
                  <a:pt x="185083" y="477634"/>
                </a:lnTo>
                <a:lnTo>
                  <a:pt x="257102" y="549550"/>
                </a:lnTo>
                <a:cubicBezTo>
                  <a:pt x="128551" y="549550"/>
                  <a:pt x="0" y="528671"/>
                  <a:pt x="0" y="486398"/>
                </a:cubicBezTo>
                <a:cubicBezTo>
                  <a:pt x="0" y="414740"/>
                  <a:pt x="82345" y="318337"/>
                  <a:pt x="193859" y="290241"/>
                </a:cubicBezTo>
                <a:cubicBezTo>
                  <a:pt x="147137" y="259052"/>
                  <a:pt x="115128" y="197446"/>
                  <a:pt x="115128" y="141769"/>
                </a:cubicBezTo>
                <a:cubicBezTo>
                  <a:pt x="115128" y="63410"/>
                  <a:pt x="178629" y="0"/>
                  <a:pt x="2571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8" name="engineer_252912"/>
          <p:cNvSpPr>
            <a:spLocks noChangeAspect="1"/>
          </p:cNvSpPr>
          <p:nvPr/>
        </p:nvSpPr>
        <p:spPr bwMode="auto">
          <a:xfrm>
            <a:off x="755576" y="1121584"/>
            <a:ext cx="380615" cy="379995"/>
          </a:xfrm>
          <a:custGeom>
            <a:avLst/>
            <a:gdLst>
              <a:gd name="connsiteX0" fmla="*/ 270835 w 606016"/>
              <a:gd name="connsiteY0" fmla="*/ 554572 h 605028"/>
              <a:gd name="connsiteX1" fmla="*/ 264788 w 606016"/>
              <a:gd name="connsiteY1" fmla="*/ 584846 h 605028"/>
              <a:gd name="connsiteX2" fmla="*/ 341138 w 606016"/>
              <a:gd name="connsiteY2" fmla="*/ 584756 h 605028"/>
              <a:gd name="connsiteX3" fmla="*/ 337709 w 606016"/>
              <a:gd name="connsiteY3" fmla="*/ 567366 h 605028"/>
              <a:gd name="connsiteX4" fmla="*/ 335091 w 606016"/>
              <a:gd name="connsiteY4" fmla="*/ 554572 h 605028"/>
              <a:gd name="connsiteX5" fmla="*/ 408734 w 606016"/>
              <a:gd name="connsiteY5" fmla="*/ 413383 h 605028"/>
              <a:gd name="connsiteX6" fmla="*/ 408644 w 606016"/>
              <a:gd name="connsiteY6" fmla="*/ 413474 h 605028"/>
              <a:gd name="connsiteX7" fmla="*/ 318215 w 606016"/>
              <a:gd name="connsiteY7" fmla="*/ 462849 h 605028"/>
              <a:gd name="connsiteX8" fmla="*/ 318125 w 606016"/>
              <a:gd name="connsiteY8" fmla="*/ 462849 h 605028"/>
              <a:gd name="connsiteX9" fmla="*/ 345560 w 606016"/>
              <a:gd name="connsiteY9" fmla="*/ 524478 h 605028"/>
              <a:gd name="connsiteX10" fmla="*/ 413246 w 606016"/>
              <a:gd name="connsiteY10" fmla="*/ 431494 h 605028"/>
              <a:gd name="connsiteX11" fmla="*/ 197283 w 606016"/>
              <a:gd name="connsiteY11" fmla="*/ 413383 h 605028"/>
              <a:gd name="connsiteX12" fmla="*/ 192770 w 606016"/>
              <a:gd name="connsiteY12" fmla="*/ 431494 h 605028"/>
              <a:gd name="connsiteX13" fmla="*/ 260456 w 606016"/>
              <a:gd name="connsiteY13" fmla="*/ 524478 h 605028"/>
              <a:gd name="connsiteX14" fmla="*/ 287892 w 606016"/>
              <a:gd name="connsiteY14" fmla="*/ 462849 h 605028"/>
              <a:gd name="connsiteX15" fmla="*/ 287801 w 606016"/>
              <a:gd name="connsiteY15" fmla="*/ 462849 h 605028"/>
              <a:gd name="connsiteX16" fmla="*/ 197373 w 606016"/>
              <a:gd name="connsiteY16" fmla="*/ 413474 h 605028"/>
              <a:gd name="connsiteX17" fmla="*/ 197283 w 606016"/>
              <a:gd name="connsiteY17" fmla="*/ 413383 h 605028"/>
              <a:gd name="connsiteX18" fmla="*/ 161635 w 606016"/>
              <a:gd name="connsiteY18" fmla="*/ 231920 h 605028"/>
              <a:gd name="connsiteX19" fmla="*/ 161635 w 606016"/>
              <a:gd name="connsiteY19" fmla="*/ 272285 h 605028"/>
              <a:gd name="connsiteX20" fmla="*/ 201524 w 606016"/>
              <a:gd name="connsiteY20" fmla="*/ 387615 h 605028"/>
              <a:gd name="connsiteX21" fmla="*/ 202607 w 606016"/>
              <a:gd name="connsiteY21" fmla="*/ 388516 h 605028"/>
              <a:gd name="connsiteX22" fmla="*/ 213347 w 606016"/>
              <a:gd name="connsiteY22" fmla="*/ 401130 h 605028"/>
              <a:gd name="connsiteX23" fmla="*/ 213437 w 606016"/>
              <a:gd name="connsiteY23" fmla="*/ 401130 h 605028"/>
              <a:gd name="connsiteX24" fmla="*/ 221018 w 606016"/>
              <a:gd name="connsiteY24" fmla="*/ 408428 h 605028"/>
              <a:gd name="connsiteX25" fmla="*/ 302963 w 606016"/>
              <a:gd name="connsiteY25" fmla="*/ 443657 h 605028"/>
              <a:gd name="connsiteX26" fmla="*/ 384999 w 606016"/>
              <a:gd name="connsiteY26" fmla="*/ 408428 h 605028"/>
              <a:gd name="connsiteX27" fmla="*/ 392579 w 606016"/>
              <a:gd name="connsiteY27" fmla="*/ 401130 h 605028"/>
              <a:gd name="connsiteX28" fmla="*/ 403409 w 606016"/>
              <a:gd name="connsiteY28" fmla="*/ 388516 h 605028"/>
              <a:gd name="connsiteX29" fmla="*/ 404492 w 606016"/>
              <a:gd name="connsiteY29" fmla="*/ 387615 h 605028"/>
              <a:gd name="connsiteX30" fmla="*/ 444382 w 606016"/>
              <a:gd name="connsiteY30" fmla="*/ 272285 h 605028"/>
              <a:gd name="connsiteX31" fmla="*/ 444382 w 606016"/>
              <a:gd name="connsiteY31" fmla="*/ 231920 h 605028"/>
              <a:gd name="connsiteX32" fmla="*/ 399059 w 606016"/>
              <a:gd name="connsiteY32" fmla="*/ 52148 h 605028"/>
              <a:gd name="connsiteX33" fmla="*/ 455500 w 606016"/>
              <a:gd name="connsiteY33" fmla="*/ 105067 h 605028"/>
              <a:gd name="connsiteX34" fmla="*/ 386416 w 606016"/>
              <a:gd name="connsiteY34" fmla="*/ 118409 h 605028"/>
              <a:gd name="connsiteX35" fmla="*/ 206961 w 606016"/>
              <a:gd name="connsiteY35" fmla="*/ 52148 h 605028"/>
              <a:gd name="connsiteX36" fmla="*/ 219600 w 606016"/>
              <a:gd name="connsiteY36" fmla="*/ 118409 h 605028"/>
              <a:gd name="connsiteX37" fmla="*/ 150446 w 606016"/>
              <a:gd name="connsiteY37" fmla="*/ 105067 h 605028"/>
              <a:gd name="connsiteX38" fmla="*/ 206961 w 606016"/>
              <a:gd name="connsiteY38" fmla="*/ 52148 h 605028"/>
              <a:gd name="connsiteX39" fmla="*/ 282928 w 606016"/>
              <a:gd name="connsiteY39" fmla="*/ 0 h 605028"/>
              <a:gd name="connsiteX40" fmla="*/ 322998 w 606016"/>
              <a:gd name="connsiteY40" fmla="*/ 0 h 605028"/>
              <a:gd name="connsiteX41" fmla="*/ 353502 w 606016"/>
              <a:gd name="connsiteY41" fmla="*/ 30454 h 605028"/>
              <a:gd name="connsiteX42" fmla="*/ 353502 w 606016"/>
              <a:gd name="connsiteY42" fmla="*/ 32526 h 605028"/>
              <a:gd name="connsiteX43" fmla="*/ 380306 w 606016"/>
              <a:gd name="connsiteY43" fmla="*/ 42347 h 605028"/>
              <a:gd name="connsiteX44" fmla="*/ 363790 w 606016"/>
              <a:gd name="connsiteY44" fmla="*/ 129205 h 605028"/>
              <a:gd name="connsiteX45" fmla="*/ 366588 w 606016"/>
              <a:gd name="connsiteY45" fmla="*/ 138215 h 605028"/>
              <a:gd name="connsiteX46" fmla="*/ 373718 w 606016"/>
              <a:gd name="connsiteY46" fmla="*/ 141188 h 605028"/>
              <a:gd name="connsiteX47" fmla="*/ 375613 w 606016"/>
              <a:gd name="connsiteY47" fmla="*/ 141008 h 605028"/>
              <a:gd name="connsiteX48" fmla="*/ 466312 w 606016"/>
              <a:gd name="connsiteY48" fmla="*/ 123619 h 605028"/>
              <a:gd name="connsiteX49" fmla="*/ 484813 w 606016"/>
              <a:gd name="connsiteY49" fmla="*/ 201646 h 605028"/>
              <a:gd name="connsiteX50" fmla="*/ 484813 w 606016"/>
              <a:gd name="connsiteY50" fmla="*/ 211738 h 605028"/>
              <a:gd name="connsiteX51" fmla="*/ 494921 w 606016"/>
              <a:gd name="connsiteY51" fmla="*/ 211738 h 605028"/>
              <a:gd name="connsiteX52" fmla="*/ 505029 w 606016"/>
              <a:gd name="connsiteY52" fmla="*/ 221829 h 605028"/>
              <a:gd name="connsiteX53" fmla="*/ 494921 w 606016"/>
              <a:gd name="connsiteY53" fmla="*/ 231920 h 605028"/>
              <a:gd name="connsiteX54" fmla="*/ 474705 w 606016"/>
              <a:gd name="connsiteY54" fmla="*/ 231920 h 605028"/>
              <a:gd name="connsiteX55" fmla="*/ 464597 w 606016"/>
              <a:gd name="connsiteY55" fmla="*/ 231920 h 605028"/>
              <a:gd name="connsiteX56" fmla="*/ 464597 w 606016"/>
              <a:gd name="connsiteY56" fmla="*/ 272285 h 605028"/>
              <a:gd name="connsiteX57" fmla="*/ 424618 w 606016"/>
              <a:gd name="connsiteY57" fmla="*/ 393741 h 605028"/>
              <a:gd name="connsiteX58" fmla="*/ 434003 w 606016"/>
              <a:gd name="connsiteY58" fmla="*/ 431133 h 605028"/>
              <a:gd name="connsiteX59" fmla="*/ 432379 w 606016"/>
              <a:gd name="connsiteY59" fmla="*/ 439513 h 605028"/>
              <a:gd name="connsiteX60" fmla="*/ 427866 w 606016"/>
              <a:gd name="connsiteY60" fmla="*/ 445640 h 605028"/>
              <a:gd name="connsiteX61" fmla="*/ 575964 w 606016"/>
              <a:gd name="connsiteY61" fmla="*/ 502133 h 605028"/>
              <a:gd name="connsiteX62" fmla="*/ 606016 w 606016"/>
              <a:gd name="connsiteY62" fmla="*/ 551779 h 605028"/>
              <a:gd name="connsiteX63" fmla="*/ 606016 w 606016"/>
              <a:gd name="connsiteY63" fmla="*/ 594937 h 605028"/>
              <a:gd name="connsiteX64" fmla="*/ 595908 w 606016"/>
              <a:gd name="connsiteY64" fmla="*/ 605028 h 605028"/>
              <a:gd name="connsiteX65" fmla="*/ 349712 w 606016"/>
              <a:gd name="connsiteY65" fmla="*/ 605028 h 605028"/>
              <a:gd name="connsiteX66" fmla="*/ 349260 w 606016"/>
              <a:gd name="connsiteY66" fmla="*/ 604938 h 605028"/>
              <a:gd name="connsiteX67" fmla="*/ 256305 w 606016"/>
              <a:gd name="connsiteY67" fmla="*/ 605028 h 605028"/>
              <a:gd name="connsiteX68" fmla="*/ 252514 w 606016"/>
              <a:gd name="connsiteY68" fmla="*/ 605028 h 605028"/>
              <a:gd name="connsiteX69" fmla="*/ 10108 w 606016"/>
              <a:gd name="connsiteY69" fmla="*/ 605028 h 605028"/>
              <a:gd name="connsiteX70" fmla="*/ 0 w 606016"/>
              <a:gd name="connsiteY70" fmla="*/ 594937 h 605028"/>
              <a:gd name="connsiteX71" fmla="*/ 0 w 606016"/>
              <a:gd name="connsiteY71" fmla="*/ 551779 h 605028"/>
              <a:gd name="connsiteX72" fmla="*/ 30052 w 606016"/>
              <a:gd name="connsiteY72" fmla="*/ 502133 h 605028"/>
              <a:gd name="connsiteX73" fmla="*/ 178150 w 606016"/>
              <a:gd name="connsiteY73" fmla="*/ 445640 h 605028"/>
              <a:gd name="connsiteX74" fmla="*/ 173638 w 606016"/>
              <a:gd name="connsiteY74" fmla="*/ 439513 h 605028"/>
              <a:gd name="connsiteX75" fmla="*/ 172013 w 606016"/>
              <a:gd name="connsiteY75" fmla="*/ 431133 h 605028"/>
              <a:gd name="connsiteX76" fmla="*/ 181399 w 606016"/>
              <a:gd name="connsiteY76" fmla="*/ 393741 h 605028"/>
              <a:gd name="connsiteX77" fmla="*/ 141419 w 606016"/>
              <a:gd name="connsiteY77" fmla="*/ 272285 h 605028"/>
              <a:gd name="connsiteX78" fmla="*/ 141419 w 606016"/>
              <a:gd name="connsiteY78" fmla="*/ 231920 h 605028"/>
              <a:gd name="connsiteX79" fmla="*/ 131311 w 606016"/>
              <a:gd name="connsiteY79" fmla="*/ 231920 h 605028"/>
              <a:gd name="connsiteX80" fmla="*/ 111095 w 606016"/>
              <a:gd name="connsiteY80" fmla="*/ 231920 h 605028"/>
              <a:gd name="connsiteX81" fmla="*/ 100987 w 606016"/>
              <a:gd name="connsiteY81" fmla="*/ 221829 h 605028"/>
              <a:gd name="connsiteX82" fmla="*/ 111095 w 606016"/>
              <a:gd name="connsiteY82" fmla="*/ 211738 h 605028"/>
              <a:gd name="connsiteX83" fmla="*/ 121203 w 606016"/>
              <a:gd name="connsiteY83" fmla="*/ 211738 h 605028"/>
              <a:gd name="connsiteX84" fmla="*/ 121203 w 606016"/>
              <a:gd name="connsiteY84" fmla="*/ 201646 h 605028"/>
              <a:gd name="connsiteX85" fmla="*/ 139704 w 606016"/>
              <a:gd name="connsiteY85" fmla="*/ 123619 h 605028"/>
              <a:gd name="connsiteX86" fmla="*/ 230404 w 606016"/>
              <a:gd name="connsiteY86" fmla="*/ 141008 h 605028"/>
              <a:gd name="connsiteX87" fmla="*/ 232299 w 606016"/>
              <a:gd name="connsiteY87" fmla="*/ 141188 h 605028"/>
              <a:gd name="connsiteX88" fmla="*/ 239428 w 606016"/>
              <a:gd name="connsiteY88" fmla="*/ 138215 h 605028"/>
              <a:gd name="connsiteX89" fmla="*/ 242226 w 606016"/>
              <a:gd name="connsiteY89" fmla="*/ 129205 h 605028"/>
              <a:gd name="connsiteX90" fmla="*/ 225620 w 606016"/>
              <a:gd name="connsiteY90" fmla="*/ 42347 h 605028"/>
              <a:gd name="connsiteX91" fmla="*/ 252514 w 606016"/>
              <a:gd name="connsiteY91" fmla="*/ 32526 h 605028"/>
              <a:gd name="connsiteX92" fmla="*/ 252514 w 606016"/>
              <a:gd name="connsiteY92" fmla="*/ 30454 h 605028"/>
              <a:gd name="connsiteX93" fmla="*/ 282928 w 606016"/>
              <a:gd name="connsiteY93" fmla="*/ 0 h 60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6016" h="605028">
                <a:moveTo>
                  <a:pt x="270835" y="554572"/>
                </a:moveTo>
                <a:lnTo>
                  <a:pt x="264788" y="584846"/>
                </a:lnTo>
                <a:lnTo>
                  <a:pt x="341138" y="584756"/>
                </a:lnTo>
                <a:lnTo>
                  <a:pt x="337709" y="567366"/>
                </a:lnTo>
                <a:lnTo>
                  <a:pt x="335091" y="554572"/>
                </a:lnTo>
                <a:close/>
                <a:moveTo>
                  <a:pt x="408734" y="413383"/>
                </a:moveTo>
                <a:cubicBezTo>
                  <a:pt x="408734" y="413383"/>
                  <a:pt x="408644" y="413383"/>
                  <a:pt x="408644" y="413474"/>
                </a:cubicBezTo>
                <a:cubicBezTo>
                  <a:pt x="384277" y="439963"/>
                  <a:pt x="353141" y="458614"/>
                  <a:pt x="318215" y="462849"/>
                </a:cubicBezTo>
                <a:cubicBezTo>
                  <a:pt x="318125" y="462849"/>
                  <a:pt x="318125" y="462849"/>
                  <a:pt x="318125" y="462849"/>
                </a:cubicBezTo>
                <a:lnTo>
                  <a:pt x="345560" y="524478"/>
                </a:lnTo>
                <a:lnTo>
                  <a:pt x="413246" y="431494"/>
                </a:lnTo>
                <a:close/>
                <a:moveTo>
                  <a:pt x="197283" y="413383"/>
                </a:moveTo>
                <a:lnTo>
                  <a:pt x="192770" y="431494"/>
                </a:lnTo>
                <a:lnTo>
                  <a:pt x="260456" y="524478"/>
                </a:lnTo>
                <a:lnTo>
                  <a:pt x="287892" y="462849"/>
                </a:lnTo>
                <a:cubicBezTo>
                  <a:pt x="287892" y="462849"/>
                  <a:pt x="287892" y="462849"/>
                  <a:pt x="287801" y="462849"/>
                </a:cubicBezTo>
                <a:cubicBezTo>
                  <a:pt x="252785" y="458614"/>
                  <a:pt x="221740" y="439963"/>
                  <a:pt x="197373" y="413474"/>
                </a:cubicBezTo>
                <a:cubicBezTo>
                  <a:pt x="197373" y="413383"/>
                  <a:pt x="197283" y="413383"/>
                  <a:pt x="197283" y="413383"/>
                </a:cubicBezTo>
                <a:close/>
                <a:moveTo>
                  <a:pt x="161635" y="231920"/>
                </a:moveTo>
                <a:lnTo>
                  <a:pt x="161635" y="272285"/>
                </a:lnTo>
                <a:cubicBezTo>
                  <a:pt x="161635" y="317696"/>
                  <a:pt x="177699" y="357611"/>
                  <a:pt x="201524" y="387615"/>
                </a:cubicBezTo>
                <a:cubicBezTo>
                  <a:pt x="201885" y="387885"/>
                  <a:pt x="202336" y="388155"/>
                  <a:pt x="202607" y="388516"/>
                </a:cubicBezTo>
                <a:cubicBezTo>
                  <a:pt x="206037" y="392931"/>
                  <a:pt x="209647" y="397165"/>
                  <a:pt x="213347" y="401130"/>
                </a:cubicBezTo>
                <a:lnTo>
                  <a:pt x="213437" y="401130"/>
                </a:lnTo>
                <a:cubicBezTo>
                  <a:pt x="215874" y="403743"/>
                  <a:pt x="218491" y="406085"/>
                  <a:pt x="221018" y="408428"/>
                </a:cubicBezTo>
                <a:cubicBezTo>
                  <a:pt x="245656" y="430683"/>
                  <a:pt x="274986" y="443657"/>
                  <a:pt x="302963" y="443657"/>
                </a:cubicBezTo>
                <a:cubicBezTo>
                  <a:pt x="331030" y="443657"/>
                  <a:pt x="360361" y="430683"/>
                  <a:pt x="384999" y="408428"/>
                </a:cubicBezTo>
                <a:cubicBezTo>
                  <a:pt x="387526" y="406085"/>
                  <a:pt x="390143" y="403743"/>
                  <a:pt x="392579" y="401130"/>
                </a:cubicBezTo>
                <a:cubicBezTo>
                  <a:pt x="396280" y="397165"/>
                  <a:pt x="399890" y="392931"/>
                  <a:pt x="403409" y="388516"/>
                </a:cubicBezTo>
                <a:cubicBezTo>
                  <a:pt x="403680" y="388155"/>
                  <a:pt x="404131" y="387885"/>
                  <a:pt x="404492" y="387615"/>
                </a:cubicBezTo>
                <a:cubicBezTo>
                  <a:pt x="428318" y="357611"/>
                  <a:pt x="444382" y="317696"/>
                  <a:pt x="444382" y="272285"/>
                </a:cubicBezTo>
                <a:lnTo>
                  <a:pt x="444382" y="231920"/>
                </a:lnTo>
                <a:close/>
                <a:moveTo>
                  <a:pt x="399059" y="52148"/>
                </a:moveTo>
                <a:cubicBezTo>
                  <a:pt x="421997" y="65761"/>
                  <a:pt x="441142" y="83791"/>
                  <a:pt x="455500" y="105067"/>
                </a:cubicBezTo>
                <a:lnTo>
                  <a:pt x="386416" y="118409"/>
                </a:lnTo>
                <a:close/>
                <a:moveTo>
                  <a:pt x="206961" y="52148"/>
                </a:moveTo>
                <a:lnTo>
                  <a:pt x="219600" y="118409"/>
                </a:lnTo>
                <a:lnTo>
                  <a:pt x="150446" y="105067"/>
                </a:lnTo>
                <a:cubicBezTo>
                  <a:pt x="164801" y="83791"/>
                  <a:pt x="184030" y="65761"/>
                  <a:pt x="206961" y="52148"/>
                </a:cubicBezTo>
                <a:close/>
                <a:moveTo>
                  <a:pt x="282928" y="0"/>
                </a:moveTo>
                <a:lnTo>
                  <a:pt x="322998" y="0"/>
                </a:lnTo>
                <a:cubicBezTo>
                  <a:pt x="339875" y="0"/>
                  <a:pt x="353502" y="13605"/>
                  <a:pt x="353502" y="30454"/>
                </a:cubicBezTo>
                <a:lnTo>
                  <a:pt x="353502" y="32526"/>
                </a:lnTo>
                <a:cubicBezTo>
                  <a:pt x="362888" y="35229"/>
                  <a:pt x="371822" y="38563"/>
                  <a:pt x="380306" y="42347"/>
                </a:cubicBezTo>
                <a:lnTo>
                  <a:pt x="363790" y="129205"/>
                </a:lnTo>
                <a:cubicBezTo>
                  <a:pt x="363159" y="132449"/>
                  <a:pt x="364242" y="135873"/>
                  <a:pt x="366588" y="138215"/>
                </a:cubicBezTo>
                <a:cubicBezTo>
                  <a:pt x="368483" y="140107"/>
                  <a:pt x="371010" y="141188"/>
                  <a:pt x="373718" y="141188"/>
                </a:cubicBezTo>
                <a:cubicBezTo>
                  <a:pt x="374349" y="141188"/>
                  <a:pt x="374981" y="141098"/>
                  <a:pt x="375613" y="141008"/>
                </a:cubicBezTo>
                <a:lnTo>
                  <a:pt x="466312" y="123619"/>
                </a:lnTo>
                <a:cubicBezTo>
                  <a:pt x="478135" y="147135"/>
                  <a:pt x="484813" y="173535"/>
                  <a:pt x="484813" y="201646"/>
                </a:cubicBezTo>
                <a:lnTo>
                  <a:pt x="484813" y="211738"/>
                </a:lnTo>
                <a:lnTo>
                  <a:pt x="494921" y="211738"/>
                </a:lnTo>
                <a:cubicBezTo>
                  <a:pt x="500516" y="211738"/>
                  <a:pt x="505029" y="216243"/>
                  <a:pt x="505029" y="221829"/>
                </a:cubicBezTo>
                <a:cubicBezTo>
                  <a:pt x="505029" y="227415"/>
                  <a:pt x="500516" y="231920"/>
                  <a:pt x="494921" y="231920"/>
                </a:cubicBezTo>
                <a:lnTo>
                  <a:pt x="474705" y="231920"/>
                </a:lnTo>
                <a:lnTo>
                  <a:pt x="464597" y="231920"/>
                </a:lnTo>
                <a:lnTo>
                  <a:pt x="464597" y="272285"/>
                </a:lnTo>
                <a:cubicBezTo>
                  <a:pt x="464597" y="314182"/>
                  <a:pt x="449707" y="358332"/>
                  <a:pt x="424618" y="393741"/>
                </a:cubicBezTo>
                <a:lnTo>
                  <a:pt x="434003" y="431133"/>
                </a:lnTo>
                <a:cubicBezTo>
                  <a:pt x="434725" y="434017"/>
                  <a:pt x="434094" y="437080"/>
                  <a:pt x="432379" y="439513"/>
                </a:cubicBezTo>
                <a:lnTo>
                  <a:pt x="427866" y="445640"/>
                </a:lnTo>
                <a:cubicBezTo>
                  <a:pt x="469020" y="452667"/>
                  <a:pt x="515407" y="470327"/>
                  <a:pt x="575964" y="502133"/>
                </a:cubicBezTo>
                <a:cubicBezTo>
                  <a:pt x="594464" y="511864"/>
                  <a:pt x="606016" y="530875"/>
                  <a:pt x="606016" y="551779"/>
                </a:cubicBezTo>
                <a:lnTo>
                  <a:pt x="606016" y="594937"/>
                </a:lnTo>
                <a:cubicBezTo>
                  <a:pt x="606016" y="600523"/>
                  <a:pt x="601504" y="605028"/>
                  <a:pt x="595908" y="605028"/>
                </a:cubicBezTo>
                <a:lnTo>
                  <a:pt x="349712" y="605028"/>
                </a:lnTo>
                <a:cubicBezTo>
                  <a:pt x="349531" y="605028"/>
                  <a:pt x="349441" y="604938"/>
                  <a:pt x="349260" y="604938"/>
                </a:cubicBezTo>
                <a:lnTo>
                  <a:pt x="256305" y="605028"/>
                </a:lnTo>
                <a:lnTo>
                  <a:pt x="252514" y="605028"/>
                </a:lnTo>
                <a:lnTo>
                  <a:pt x="10108" y="605028"/>
                </a:lnTo>
                <a:cubicBezTo>
                  <a:pt x="4512" y="605028"/>
                  <a:pt x="0" y="600523"/>
                  <a:pt x="0" y="594937"/>
                </a:cubicBezTo>
                <a:lnTo>
                  <a:pt x="0" y="551779"/>
                </a:lnTo>
                <a:cubicBezTo>
                  <a:pt x="0" y="530875"/>
                  <a:pt x="11461" y="511864"/>
                  <a:pt x="30052" y="502133"/>
                </a:cubicBezTo>
                <a:cubicBezTo>
                  <a:pt x="90609" y="470327"/>
                  <a:pt x="136996" y="452667"/>
                  <a:pt x="178150" y="445640"/>
                </a:cubicBezTo>
                <a:lnTo>
                  <a:pt x="173638" y="439513"/>
                </a:lnTo>
                <a:cubicBezTo>
                  <a:pt x="171923" y="437080"/>
                  <a:pt x="171291" y="434017"/>
                  <a:pt x="172013" y="431133"/>
                </a:cubicBezTo>
                <a:lnTo>
                  <a:pt x="181399" y="393741"/>
                </a:lnTo>
                <a:cubicBezTo>
                  <a:pt x="156220" y="358332"/>
                  <a:pt x="141419" y="314182"/>
                  <a:pt x="141419" y="272285"/>
                </a:cubicBezTo>
                <a:lnTo>
                  <a:pt x="141419" y="231920"/>
                </a:lnTo>
                <a:lnTo>
                  <a:pt x="131311" y="231920"/>
                </a:lnTo>
                <a:lnTo>
                  <a:pt x="111095" y="231920"/>
                </a:lnTo>
                <a:cubicBezTo>
                  <a:pt x="105500" y="231920"/>
                  <a:pt x="100987" y="227415"/>
                  <a:pt x="100987" y="221829"/>
                </a:cubicBezTo>
                <a:cubicBezTo>
                  <a:pt x="100987" y="216243"/>
                  <a:pt x="105500" y="211738"/>
                  <a:pt x="111095" y="211738"/>
                </a:cubicBezTo>
                <a:lnTo>
                  <a:pt x="121203" y="211738"/>
                </a:lnTo>
                <a:lnTo>
                  <a:pt x="121203" y="201646"/>
                </a:lnTo>
                <a:cubicBezTo>
                  <a:pt x="121203" y="173535"/>
                  <a:pt x="127791" y="147135"/>
                  <a:pt x="139704" y="123619"/>
                </a:cubicBezTo>
                <a:lnTo>
                  <a:pt x="230404" y="141008"/>
                </a:lnTo>
                <a:cubicBezTo>
                  <a:pt x="231035" y="141098"/>
                  <a:pt x="231667" y="141188"/>
                  <a:pt x="232299" y="141188"/>
                </a:cubicBezTo>
                <a:cubicBezTo>
                  <a:pt x="234916" y="141188"/>
                  <a:pt x="237533" y="140107"/>
                  <a:pt x="239428" y="138215"/>
                </a:cubicBezTo>
                <a:cubicBezTo>
                  <a:pt x="241775" y="135873"/>
                  <a:pt x="242858" y="132449"/>
                  <a:pt x="242226" y="129205"/>
                </a:cubicBezTo>
                <a:lnTo>
                  <a:pt x="225620" y="42347"/>
                </a:lnTo>
                <a:cubicBezTo>
                  <a:pt x="234194" y="38563"/>
                  <a:pt x="243129" y="35229"/>
                  <a:pt x="252514" y="32526"/>
                </a:cubicBezTo>
                <a:lnTo>
                  <a:pt x="252514" y="30454"/>
                </a:lnTo>
                <a:cubicBezTo>
                  <a:pt x="252514" y="13605"/>
                  <a:pt x="266142" y="0"/>
                  <a:pt x="2829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9" name="personal-mail_30729"/>
          <p:cNvSpPr>
            <a:spLocks noChangeAspect="1"/>
          </p:cNvSpPr>
          <p:nvPr/>
        </p:nvSpPr>
        <p:spPr bwMode="auto">
          <a:xfrm>
            <a:off x="3356690" y="1121584"/>
            <a:ext cx="387912" cy="381600"/>
          </a:xfrm>
          <a:custGeom>
            <a:avLst/>
            <a:gdLst>
              <a:gd name="T0" fmla="*/ 1792 w 2164"/>
              <a:gd name="T1" fmla="*/ 1458 h 2132"/>
              <a:gd name="T2" fmla="*/ 1242 w 2164"/>
              <a:gd name="T3" fmla="*/ 1126 h 2132"/>
              <a:gd name="T4" fmla="*/ 1546 w 2164"/>
              <a:gd name="T5" fmla="*/ 550 h 2132"/>
              <a:gd name="T6" fmla="*/ 996 w 2164"/>
              <a:gd name="T7" fmla="*/ 0 h 2132"/>
              <a:gd name="T8" fmla="*/ 446 w 2164"/>
              <a:gd name="T9" fmla="*/ 550 h 2132"/>
              <a:gd name="T10" fmla="*/ 750 w 2164"/>
              <a:gd name="T11" fmla="*/ 1126 h 2132"/>
              <a:gd name="T12" fmla="*/ 0 w 2164"/>
              <a:gd name="T13" fmla="*/ 1886 h 2132"/>
              <a:gd name="T14" fmla="*/ 996 w 2164"/>
              <a:gd name="T15" fmla="*/ 2132 h 2132"/>
              <a:gd name="T16" fmla="*/ 717 w 2164"/>
              <a:gd name="T17" fmla="*/ 1853 h 2132"/>
              <a:gd name="T18" fmla="*/ 952 w 2164"/>
              <a:gd name="T19" fmla="*/ 1285 h 2132"/>
              <a:gd name="T20" fmla="*/ 950 w 2164"/>
              <a:gd name="T21" fmla="*/ 1285 h 2132"/>
              <a:gd name="T22" fmla="*/ 858 w 2164"/>
              <a:gd name="T23" fmla="*/ 1181 h 2132"/>
              <a:gd name="T24" fmla="*/ 996 w 2164"/>
              <a:gd name="T25" fmla="*/ 1206 h 2132"/>
              <a:gd name="T26" fmla="*/ 1134 w 2164"/>
              <a:gd name="T27" fmla="*/ 1181 h 2132"/>
              <a:gd name="T28" fmla="*/ 1043 w 2164"/>
              <a:gd name="T29" fmla="*/ 1285 h 2132"/>
              <a:gd name="T30" fmla="*/ 1040 w 2164"/>
              <a:gd name="T31" fmla="*/ 1285 h 2132"/>
              <a:gd name="T32" fmla="*/ 1262 w 2164"/>
              <a:gd name="T33" fmla="*/ 1822 h 2132"/>
              <a:gd name="T34" fmla="*/ 1262 w 2164"/>
              <a:gd name="T35" fmla="*/ 1866 h 2132"/>
              <a:gd name="T36" fmla="*/ 996 w 2164"/>
              <a:gd name="T37" fmla="*/ 2132 h 2132"/>
              <a:gd name="T38" fmla="*/ 1500 w 2164"/>
              <a:gd name="T39" fmla="*/ 2102 h 2132"/>
              <a:gd name="T40" fmla="*/ 2164 w 2164"/>
              <a:gd name="T41" fmla="*/ 2102 h 2132"/>
              <a:gd name="T42" fmla="*/ 2164 w 2164"/>
              <a:gd name="T43" fmla="*/ 1586 h 2132"/>
              <a:gd name="T44" fmla="*/ 2164 w 2164"/>
              <a:gd name="T45" fmla="*/ 1458 h 2132"/>
              <a:gd name="T46" fmla="*/ 1792 w 2164"/>
              <a:gd name="T47" fmla="*/ 1458 h 2132"/>
              <a:gd name="T48" fmla="*/ 2081 w 2164"/>
              <a:gd name="T49" fmla="*/ 2019 h 2132"/>
              <a:gd name="T50" fmla="*/ 1345 w 2164"/>
              <a:gd name="T51" fmla="*/ 2019 h 2132"/>
              <a:gd name="T52" fmla="*/ 1345 w 2164"/>
              <a:gd name="T53" fmla="*/ 1612 h 2132"/>
              <a:gd name="T54" fmla="*/ 1713 w 2164"/>
              <a:gd name="T55" fmla="*/ 1851 h 2132"/>
              <a:gd name="T56" fmla="*/ 2080 w 2164"/>
              <a:gd name="T57" fmla="*/ 1612 h 2132"/>
              <a:gd name="T58" fmla="*/ 2080 w 2164"/>
              <a:gd name="T59" fmla="*/ 2019 h 2132"/>
              <a:gd name="T60" fmla="*/ 2081 w 2164"/>
              <a:gd name="T61" fmla="*/ 2019 h 2132"/>
              <a:gd name="T62" fmla="*/ 1713 w 2164"/>
              <a:gd name="T63" fmla="*/ 1780 h 2132"/>
              <a:gd name="T64" fmla="*/ 1346 w 2164"/>
              <a:gd name="T65" fmla="*/ 1541 h 2132"/>
              <a:gd name="T66" fmla="*/ 2081 w 2164"/>
              <a:gd name="T67" fmla="*/ 1541 h 2132"/>
              <a:gd name="T68" fmla="*/ 1713 w 2164"/>
              <a:gd name="T69" fmla="*/ 1780 h 2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64" h="2132">
                <a:moveTo>
                  <a:pt x="1792" y="1458"/>
                </a:moveTo>
                <a:cubicBezTo>
                  <a:pt x="1657" y="1310"/>
                  <a:pt x="1465" y="1182"/>
                  <a:pt x="1242" y="1126"/>
                </a:cubicBezTo>
                <a:cubicBezTo>
                  <a:pt x="1422" y="1004"/>
                  <a:pt x="1546" y="765"/>
                  <a:pt x="1546" y="550"/>
                </a:cubicBezTo>
                <a:cubicBezTo>
                  <a:pt x="1546" y="246"/>
                  <a:pt x="1300" y="0"/>
                  <a:pt x="996" y="0"/>
                </a:cubicBezTo>
                <a:cubicBezTo>
                  <a:pt x="692" y="0"/>
                  <a:pt x="446" y="246"/>
                  <a:pt x="446" y="550"/>
                </a:cubicBezTo>
                <a:cubicBezTo>
                  <a:pt x="446" y="765"/>
                  <a:pt x="570" y="1004"/>
                  <a:pt x="750" y="1126"/>
                </a:cubicBezTo>
                <a:cubicBezTo>
                  <a:pt x="319" y="1235"/>
                  <a:pt x="0" y="1609"/>
                  <a:pt x="0" y="1886"/>
                </a:cubicBezTo>
                <a:cubicBezTo>
                  <a:pt x="0" y="2050"/>
                  <a:pt x="498" y="2132"/>
                  <a:pt x="996" y="2132"/>
                </a:cubicBezTo>
                <a:lnTo>
                  <a:pt x="717" y="1853"/>
                </a:lnTo>
                <a:lnTo>
                  <a:pt x="952" y="1285"/>
                </a:lnTo>
                <a:lnTo>
                  <a:pt x="950" y="1285"/>
                </a:lnTo>
                <a:lnTo>
                  <a:pt x="858" y="1181"/>
                </a:lnTo>
                <a:cubicBezTo>
                  <a:pt x="903" y="1196"/>
                  <a:pt x="949" y="1206"/>
                  <a:pt x="996" y="1206"/>
                </a:cubicBezTo>
                <a:cubicBezTo>
                  <a:pt x="1044" y="1206"/>
                  <a:pt x="1090" y="1196"/>
                  <a:pt x="1134" y="1181"/>
                </a:cubicBezTo>
                <a:lnTo>
                  <a:pt x="1043" y="1285"/>
                </a:lnTo>
                <a:lnTo>
                  <a:pt x="1040" y="1285"/>
                </a:lnTo>
                <a:lnTo>
                  <a:pt x="1262" y="1822"/>
                </a:lnTo>
                <a:lnTo>
                  <a:pt x="1262" y="1866"/>
                </a:lnTo>
                <a:lnTo>
                  <a:pt x="996" y="2132"/>
                </a:lnTo>
                <a:cubicBezTo>
                  <a:pt x="1171" y="2132"/>
                  <a:pt x="1346" y="2122"/>
                  <a:pt x="1500" y="2102"/>
                </a:cubicBezTo>
                <a:lnTo>
                  <a:pt x="2164" y="2102"/>
                </a:lnTo>
                <a:lnTo>
                  <a:pt x="2164" y="1586"/>
                </a:lnTo>
                <a:lnTo>
                  <a:pt x="2164" y="1458"/>
                </a:lnTo>
                <a:lnTo>
                  <a:pt x="1792" y="1458"/>
                </a:lnTo>
                <a:close/>
                <a:moveTo>
                  <a:pt x="2081" y="2019"/>
                </a:moveTo>
                <a:lnTo>
                  <a:pt x="1345" y="2019"/>
                </a:lnTo>
                <a:lnTo>
                  <a:pt x="1345" y="1612"/>
                </a:lnTo>
                <a:lnTo>
                  <a:pt x="1713" y="1851"/>
                </a:lnTo>
                <a:lnTo>
                  <a:pt x="2080" y="1612"/>
                </a:lnTo>
                <a:lnTo>
                  <a:pt x="2080" y="2019"/>
                </a:lnTo>
                <a:lnTo>
                  <a:pt x="2081" y="2019"/>
                </a:lnTo>
                <a:close/>
                <a:moveTo>
                  <a:pt x="1713" y="1780"/>
                </a:moveTo>
                <a:lnTo>
                  <a:pt x="1346" y="1541"/>
                </a:lnTo>
                <a:lnTo>
                  <a:pt x="2081" y="1541"/>
                </a:lnTo>
                <a:lnTo>
                  <a:pt x="1713" y="17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CBEABB4-E41F-4251-8F9C-D445473C186C}"/>
              </a:ext>
            </a:extLst>
          </p:cNvPr>
          <p:cNvGrpSpPr/>
          <p:nvPr/>
        </p:nvGrpSpPr>
        <p:grpSpPr>
          <a:xfrm>
            <a:off x="7956376" y="195485"/>
            <a:ext cx="1096285" cy="362920"/>
            <a:chOff x="7884368" y="195486"/>
            <a:chExt cx="1096285" cy="36292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4FFC89B-4CBD-4C7F-AA7D-FA560C8EF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4368" y="195486"/>
              <a:ext cx="1080120" cy="362920"/>
            </a:xfrm>
            <a:prstGeom prst="rect">
              <a:avLst/>
            </a:prstGeom>
          </p:spPr>
        </p:pic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03B04578-B77B-4A1E-8B07-3318F576132C}"/>
                </a:ext>
              </a:extLst>
            </p:cNvPr>
            <p:cNvSpPr/>
            <p:nvPr/>
          </p:nvSpPr>
          <p:spPr>
            <a:xfrm>
              <a:off x="8836637" y="478590"/>
              <a:ext cx="144016" cy="79815"/>
            </a:xfrm>
            <a:prstGeom prst="roundRect">
              <a:avLst/>
            </a:prstGeom>
            <a:solidFill>
              <a:srgbClr val="FBF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00"/>
    </mc:Choice>
    <mc:Fallback xmlns="">
      <p:transition advTm="1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3225126" y="2187029"/>
            <a:ext cx="2909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400" b="1" spc="-1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欢迎交流！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2E31B83-DA6B-4117-BD47-7D9C6536B273}"/>
              </a:ext>
            </a:extLst>
          </p:cNvPr>
          <p:cNvGrpSpPr/>
          <p:nvPr/>
        </p:nvGrpSpPr>
        <p:grpSpPr>
          <a:xfrm>
            <a:off x="3851920" y="1563638"/>
            <a:ext cx="1096285" cy="362920"/>
            <a:chOff x="7884368" y="195486"/>
            <a:chExt cx="1096285" cy="36292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51EBE6-33F3-4A03-A9F9-3F700746C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4368" y="195486"/>
              <a:ext cx="1080120" cy="362920"/>
            </a:xfrm>
            <a:prstGeom prst="rect">
              <a:avLst/>
            </a:prstGeom>
          </p:spPr>
        </p:pic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F89B29C2-A367-4F6D-A79D-D38FBF65928B}"/>
                </a:ext>
              </a:extLst>
            </p:cNvPr>
            <p:cNvSpPr/>
            <p:nvPr/>
          </p:nvSpPr>
          <p:spPr>
            <a:xfrm>
              <a:off x="8836637" y="478590"/>
              <a:ext cx="144016" cy="79815"/>
            </a:xfrm>
            <a:prstGeom prst="roundRect">
              <a:avLst/>
            </a:prstGeom>
            <a:solidFill>
              <a:srgbClr val="FBF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文本框 8"/>
          <p:cNvSpPr>
            <a:spLocks noChangeArrowheads="1"/>
          </p:cNvSpPr>
          <p:nvPr/>
        </p:nvSpPr>
        <p:spPr bwMode="auto">
          <a:xfrm>
            <a:off x="251520" y="157661"/>
            <a:ext cx="4238439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>
              <a:defRPr/>
            </a:pP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我们的产业</a:t>
            </a:r>
            <a:endParaRPr lang="zh-CN" altLang="zh-CN" sz="2400" b="1" kern="1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987574"/>
            <a:ext cx="7056784" cy="720080"/>
          </a:xfrm>
          <a:prstGeom prst="rect">
            <a:avLst/>
          </a:prstGeom>
          <a:solidFill>
            <a:srgbClr val="BDED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85240" y="1040126"/>
            <a:ext cx="6899128" cy="62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b="1" dirty="0">
                <a:solidFill>
                  <a:schemeClr val="accent1"/>
                </a:solidFill>
              </a:rPr>
              <a:t>智慧电力运营服务</a:t>
            </a:r>
            <a:endParaRPr lang="en-US" altLang="zh-CN" b="1" dirty="0">
              <a:solidFill>
                <a:schemeClr val="accent1"/>
              </a:solidFill>
            </a:endParaRPr>
          </a:p>
          <a:p>
            <a:pPr>
              <a:lnSpc>
                <a:spcPts val="22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为数百万户用电企业提供配用电数字化服务的百亿级规模市场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1871126"/>
            <a:ext cx="2232000" cy="2808000"/>
          </a:xfrm>
          <a:prstGeom prst="rect">
            <a:avLst/>
          </a:prstGeom>
          <a:solidFill>
            <a:srgbClr val="BDED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3239976" y="1871126"/>
            <a:ext cx="2232000" cy="2808000"/>
          </a:xfrm>
          <a:prstGeom prst="rect">
            <a:avLst/>
          </a:prstGeom>
          <a:solidFill>
            <a:srgbClr val="BDED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5652368" y="1871126"/>
            <a:ext cx="2232000" cy="2808000"/>
          </a:xfrm>
          <a:prstGeom prst="rect">
            <a:avLst/>
          </a:prstGeom>
          <a:solidFill>
            <a:srgbClr val="BDED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85240" y="2024870"/>
            <a:ext cx="1980468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       Why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zh-CN" altLang="en-US" sz="1050" dirty="0">
                <a:solidFill>
                  <a:schemeClr val="bg2">
                    <a:lumMod val="50000"/>
                  </a:schemeClr>
                </a:solidFill>
              </a:rPr>
              <a:t>什么将加速激发这个新兴市场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电力市场化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企业级服务外包化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IOT/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数字化技术提升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5876" y="2024870"/>
            <a:ext cx="1800200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       Who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zh-CN" altLang="en-US" sz="1050" dirty="0">
                <a:solidFill>
                  <a:schemeClr val="bg2">
                    <a:lumMod val="50000"/>
                  </a:schemeClr>
                </a:solidFill>
              </a:rPr>
              <a:t>为谁提供服务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企业级电力用户（专变用户）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包括建筑行业，工业行业，基础设施等企业用户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电力服务商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包括电力运维服务商，综合能源服务商，电气设备商，增值服务商等等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1261" y="2024870"/>
            <a:ext cx="20161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       What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zh-CN" altLang="en-US" sz="1050" dirty="0">
                <a:solidFill>
                  <a:schemeClr val="bg2">
                    <a:lumMod val="50000"/>
                  </a:schemeClr>
                </a:solidFill>
              </a:rPr>
              <a:t>提供什么服务与产品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智慧能源云平台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电力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IOT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解决方案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智能电力服务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question_350135"/>
          <p:cNvSpPr>
            <a:spLocks noChangeAspect="1"/>
          </p:cNvSpPr>
          <p:nvPr/>
        </p:nvSpPr>
        <p:spPr bwMode="auto">
          <a:xfrm>
            <a:off x="1029849" y="1984552"/>
            <a:ext cx="318584" cy="341630"/>
          </a:xfrm>
          <a:custGeom>
            <a:avLst/>
            <a:gdLst>
              <a:gd name="connsiteX0" fmla="*/ 227616 w 565201"/>
              <a:gd name="connsiteY0" fmla="*/ 340831 h 606087"/>
              <a:gd name="connsiteX1" fmla="*/ 252878 w 565201"/>
              <a:gd name="connsiteY1" fmla="*/ 340831 h 606087"/>
              <a:gd name="connsiteX2" fmla="*/ 252878 w 565201"/>
              <a:gd name="connsiteY2" fmla="*/ 366093 h 606087"/>
              <a:gd name="connsiteX3" fmla="*/ 227616 w 565201"/>
              <a:gd name="connsiteY3" fmla="*/ 366093 h 606087"/>
              <a:gd name="connsiteX4" fmla="*/ 225519 w 565201"/>
              <a:gd name="connsiteY4" fmla="*/ 126290 h 606087"/>
              <a:gd name="connsiteX5" fmla="*/ 288623 w 565201"/>
              <a:gd name="connsiteY5" fmla="*/ 142058 h 606087"/>
              <a:gd name="connsiteX6" fmla="*/ 316176 w 565201"/>
              <a:gd name="connsiteY6" fmla="*/ 200229 h 606087"/>
              <a:gd name="connsiteX7" fmla="*/ 283035 w 565201"/>
              <a:gd name="connsiteY7" fmla="*/ 262726 h 606087"/>
              <a:gd name="connsiteX8" fmla="*/ 253169 w 565201"/>
              <a:gd name="connsiteY8" fmla="*/ 317051 h 606087"/>
              <a:gd name="connsiteX9" fmla="*/ 227831 w 565201"/>
              <a:gd name="connsiteY9" fmla="*/ 317051 h 606087"/>
              <a:gd name="connsiteX10" fmla="*/ 268776 w 565201"/>
              <a:gd name="connsiteY10" fmla="*/ 241862 h 606087"/>
              <a:gd name="connsiteX11" fmla="*/ 290838 w 565201"/>
              <a:gd name="connsiteY11" fmla="*/ 200229 h 606087"/>
              <a:gd name="connsiteX12" fmla="*/ 272534 w 565201"/>
              <a:gd name="connsiteY12" fmla="*/ 161481 h 606087"/>
              <a:gd name="connsiteX13" fmla="*/ 230336 w 565201"/>
              <a:gd name="connsiteY13" fmla="*/ 151000 h 606087"/>
              <a:gd name="connsiteX14" fmla="*/ 191222 w 565201"/>
              <a:gd name="connsiteY14" fmla="*/ 190037 h 606087"/>
              <a:gd name="connsiteX15" fmla="*/ 166366 w 565201"/>
              <a:gd name="connsiteY15" fmla="*/ 185230 h 606087"/>
              <a:gd name="connsiteX16" fmla="*/ 225519 w 565201"/>
              <a:gd name="connsiteY16" fmla="*/ 126290 h 606087"/>
              <a:gd name="connsiteX17" fmla="*/ 240245 w 565201"/>
              <a:gd name="connsiteY17" fmla="*/ 88384 h 606087"/>
              <a:gd name="connsiteX18" fmla="*/ 131990 w 565201"/>
              <a:gd name="connsiteY18" fmla="*/ 133874 h 606087"/>
              <a:gd name="connsiteX19" fmla="*/ 88554 w 565201"/>
              <a:gd name="connsiteY19" fmla="*/ 239857 h 606087"/>
              <a:gd name="connsiteX20" fmla="*/ 131990 w 565201"/>
              <a:gd name="connsiteY20" fmla="*/ 345937 h 606087"/>
              <a:gd name="connsiteX21" fmla="*/ 240245 w 565201"/>
              <a:gd name="connsiteY21" fmla="*/ 391427 h 606087"/>
              <a:gd name="connsiteX22" fmla="*/ 348499 w 565201"/>
              <a:gd name="connsiteY22" fmla="*/ 345937 h 606087"/>
              <a:gd name="connsiteX23" fmla="*/ 392032 w 565201"/>
              <a:gd name="connsiteY23" fmla="*/ 239857 h 606087"/>
              <a:gd name="connsiteX24" fmla="*/ 348499 w 565201"/>
              <a:gd name="connsiteY24" fmla="*/ 133874 h 606087"/>
              <a:gd name="connsiteX25" fmla="*/ 240245 w 565201"/>
              <a:gd name="connsiteY25" fmla="*/ 88384 h 606087"/>
              <a:gd name="connsiteX26" fmla="*/ 243423 w 565201"/>
              <a:gd name="connsiteY26" fmla="*/ 0 h 606087"/>
              <a:gd name="connsiteX27" fmla="*/ 486418 w 565201"/>
              <a:gd name="connsiteY27" fmla="*/ 236972 h 606087"/>
              <a:gd name="connsiteX28" fmla="*/ 565201 w 565201"/>
              <a:gd name="connsiteY28" fmla="*/ 378732 h 606087"/>
              <a:gd name="connsiteX29" fmla="*/ 493160 w 565201"/>
              <a:gd name="connsiteY29" fmla="*/ 378732 h 606087"/>
              <a:gd name="connsiteX30" fmla="*/ 493160 w 565201"/>
              <a:gd name="connsiteY30" fmla="*/ 492410 h 606087"/>
              <a:gd name="connsiteX31" fmla="*/ 392032 w 565201"/>
              <a:gd name="connsiteY31" fmla="*/ 492410 h 606087"/>
              <a:gd name="connsiteX32" fmla="*/ 392032 w 565201"/>
              <a:gd name="connsiteY32" fmla="*/ 606087 h 606087"/>
              <a:gd name="connsiteX33" fmla="*/ 110416 w 565201"/>
              <a:gd name="connsiteY33" fmla="*/ 606087 h 606087"/>
              <a:gd name="connsiteX34" fmla="*/ 110416 w 565201"/>
              <a:gd name="connsiteY34" fmla="*/ 593392 h 606087"/>
              <a:gd name="connsiteX35" fmla="*/ 100689 w 565201"/>
              <a:gd name="connsiteY35" fmla="*/ 510971 h 606087"/>
              <a:gd name="connsiteX36" fmla="*/ 51185 w 565201"/>
              <a:gd name="connsiteY36" fmla="*/ 406815 h 606087"/>
              <a:gd name="connsiteX37" fmla="*/ 428 w 565201"/>
              <a:gd name="connsiteY37" fmla="*/ 238992 h 606087"/>
              <a:gd name="connsiteX38" fmla="*/ 243423 w 565201"/>
              <a:gd name="connsiteY38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5201" h="606087">
                <a:moveTo>
                  <a:pt x="227616" y="340831"/>
                </a:moveTo>
                <a:lnTo>
                  <a:pt x="252878" y="340831"/>
                </a:lnTo>
                <a:lnTo>
                  <a:pt x="252878" y="366093"/>
                </a:lnTo>
                <a:lnTo>
                  <a:pt x="227616" y="366093"/>
                </a:lnTo>
                <a:close/>
                <a:moveTo>
                  <a:pt x="225519" y="126290"/>
                </a:moveTo>
                <a:cubicBezTo>
                  <a:pt x="248063" y="121867"/>
                  <a:pt x="271088" y="127636"/>
                  <a:pt x="288623" y="142058"/>
                </a:cubicBezTo>
                <a:cubicBezTo>
                  <a:pt x="306157" y="156385"/>
                  <a:pt x="316176" y="177634"/>
                  <a:pt x="316176" y="200229"/>
                </a:cubicBezTo>
                <a:cubicBezTo>
                  <a:pt x="316176" y="225324"/>
                  <a:pt x="303748" y="248592"/>
                  <a:pt x="283035" y="262726"/>
                </a:cubicBezTo>
                <a:cubicBezTo>
                  <a:pt x="264345" y="275418"/>
                  <a:pt x="253169" y="295706"/>
                  <a:pt x="253169" y="317051"/>
                </a:cubicBezTo>
                <a:lnTo>
                  <a:pt x="227831" y="317051"/>
                </a:lnTo>
                <a:cubicBezTo>
                  <a:pt x="227831" y="287341"/>
                  <a:pt x="243150" y="259265"/>
                  <a:pt x="268776" y="241862"/>
                </a:cubicBezTo>
                <a:cubicBezTo>
                  <a:pt x="282649" y="232439"/>
                  <a:pt x="290838" y="216959"/>
                  <a:pt x="290838" y="200229"/>
                </a:cubicBezTo>
                <a:cubicBezTo>
                  <a:pt x="290838" y="185230"/>
                  <a:pt x="284191" y="171096"/>
                  <a:pt x="272534" y="161481"/>
                </a:cubicBezTo>
                <a:cubicBezTo>
                  <a:pt x="260684" y="151770"/>
                  <a:pt x="245751" y="148020"/>
                  <a:pt x="230336" y="151000"/>
                </a:cubicBezTo>
                <a:cubicBezTo>
                  <a:pt x="210683" y="154846"/>
                  <a:pt x="194979" y="170519"/>
                  <a:pt x="191222" y="190037"/>
                </a:cubicBezTo>
                <a:lnTo>
                  <a:pt x="166366" y="185230"/>
                </a:lnTo>
                <a:cubicBezTo>
                  <a:pt x="172146" y="155712"/>
                  <a:pt x="195846" y="131963"/>
                  <a:pt x="225519" y="126290"/>
                </a:cubicBezTo>
                <a:close/>
                <a:moveTo>
                  <a:pt x="240245" y="88384"/>
                </a:moveTo>
                <a:cubicBezTo>
                  <a:pt x="199120" y="88384"/>
                  <a:pt x="160691" y="104541"/>
                  <a:pt x="131990" y="133874"/>
                </a:cubicBezTo>
                <a:cubicBezTo>
                  <a:pt x="103964" y="162245"/>
                  <a:pt x="88554" y="199849"/>
                  <a:pt x="88554" y="239857"/>
                </a:cubicBezTo>
                <a:cubicBezTo>
                  <a:pt x="88554" y="279769"/>
                  <a:pt x="103964" y="317373"/>
                  <a:pt x="131990" y="345937"/>
                </a:cubicBezTo>
                <a:cubicBezTo>
                  <a:pt x="160691" y="375270"/>
                  <a:pt x="199120" y="391427"/>
                  <a:pt x="240245" y="391427"/>
                </a:cubicBezTo>
                <a:cubicBezTo>
                  <a:pt x="281370" y="391427"/>
                  <a:pt x="319798" y="375270"/>
                  <a:pt x="348499" y="345937"/>
                </a:cubicBezTo>
                <a:cubicBezTo>
                  <a:pt x="376526" y="317373"/>
                  <a:pt x="392032" y="279769"/>
                  <a:pt x="392032" y="239857"/>
                </a:cubicBezTo>
                <a:cubicBezTo>
                  <a:pt x="392032" y="199849"/>
                  <a:pt x="376526" y="162245"/>
                  <a:pt x="348499" y="133874"/>
                </a:cubicBezTo>
                <a:cubicBezTo>
                  <a:pt x="319798" y="104541"/>
                  <a:pt x="281370" y="88384"/>
                  <a:pt x="240245" y="88384"/>
                </a:cubicBezTo>
                <a:close/>
                <a:moveTo>
                  <a:pt x="243423" y="0"/>
                </a:moveTo>
                <a:cubicBezTo>
                  <a:pt x="376333" y="0"/>
                  <a:pt x="484684" y="105887"/>
                  <a:pt x="486418" y="236972"/>
                </a:cubicBezTo>
                <a:lnTo>
                  <a:pt x="565201" y="378732"/>
                </a:lnTo>
                <a:lnTo>
                  <a:pt x="493160" y="378732"/>
                </a:lnTo>
                <a:lnTo>
                  <a:pt x="493160" y="492410"/>
                </a:lnTo>
                <a:lnTo>
                  <a:pt x="392032" y="492410"/>
                </a:lnTo>
                <a:lnTo>
                  <a:pt x="392032" y="606087"/>
                </a:lnTo>
                <a:lnTo>
                  <a:pt x="110416" y="606087"/>
                </a:lnTo>
                <a:lnTo>
                  <a:pt x="110416" y="593392"/>
                </a:lnTo>
                <a:cubicBezTo>
                  <a:pt x="110416" y="565502"/>
                  <a:pt x="107142" y="537707"/>
                  <a:pt x="100689" y="510971"/>
                </a:cubicBezTo>
                <a:cubicBezTo>
                  <a:pt x="92406" y="476541"/>
                  <a:pt x="76129" y="442399"/>
                  <a:pt x="51185" y="406815"/>
                </a:cubicBezTo>
                <a:cubicBezTo>
                  <a:pt x="-7084" y="324009"/>
                  <a:pt x="139" y="242454"/>
                  <a:pt x="428" y="238992"/>
                </a:cubicBezTo>
                <a:cubicBezTo>
                  <a:pt x="428" y="107715"/>
                  <a:pt x="109357" y="0"/>
                  <a:pt x="243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8" name="stick-man_294515"/>
          <p:cNvSpPr>
            <a:spLocks noChangeAspect="1"/>
          </p:cNvSpPr>
          <p:nvPr/>
        </p:nvSpPr>
        <p:spPr bwMode="auto">
          <a:xfrm>
            <a:off x="3532742" y="2062392"/>
            <a:ext cx="288541" cy="205406"/>
          </a:xfrm>
          <a:custGeom>
            <a:avLst/>
            <a:gdLst>
              <a:gd name="connsiteX0" fmla="*/ 303775 w 607639"/>
              <a:gd name="connsiteY0" fmla="*/ 235618 h 432566"/>
              <a:gd name="connsiteX1" fmla="*/ 441377 w 607639"/>
              <a:gd name="connsiteY1" fmla="*/ 302719 h 432566"/>
              <a:gd name="connsiteX2" fmla="*/ 489885 w 607639"/>
              <a:gd name="connsiteY2" fmla="*/ 292232 h 432566"/>
              <a:gd name="connsiteX3" fmla="*/ 607639 w 607639"/>
              <a:gd name="connsiteY3" fmla="*/ 409814 h 432566"/>
              <a:gd name="connsiteX4" fmla="*/ 584854 w 607639"/>
              <a:gd name="connsiteY4" fmla="*/ 432566 h 432566"/>
              <a:gd name="connsiteX5" fmla="*/ 394828 w 607639"/>
              <a:gd name="connsiteY5" fmla="*/ 432566 h 432566"/>
              <a:gd name="connsiteX6" fmla="*/ 212812 w 607639"/>
              <a:gd name="connsiteY6" fmla="*/ 432566 h 432566"/>
              <a:gd name="connsiteX7" fmla="*/ 22786 w 607639"/>
              <a:gd name="connsiteY7" fmla="*/ 432566 h 432566"/>
              <a:gd name="connsiteX8" fmla="*/ 0 w 607639"/>
              <a:gd name="connsiteY8" fmla="*/ 409814 h 432566"/>
              <a:gd name="connsiteX9" fmla="*/ 117754 w 607639"/>
              <a:gd name="connsiteY9" fmla="*/ 292232 h 432566"/>
              <a:gd name="connsiteX10" fmla="*/ 166262 w 607639"/>
              <a:gd name="connsiteY10" fmla="*/ 302719 h 432566"/>
              <a:gd name="connsiteX11" fmla="*/ 303775 w 607639"/>
              <a:gd name="connsiteY11" fmla="*/ 235618 h 432566"/>
              <a:gd name="connsiteX12" fmla="*/ 489830 w 607639"/>
              <a:gd name="connsiteY12" fmla="*/ 110364 h 432566"/>
              <a:gd name="connsiteX13" fmla="*/ 558173 w 607639"/>
              <a:gd name="connsiteY13" fmla="*/ 178530 h 432566"/>
              <a:gd name="connsiteX14" fmla="*/ 489830 w 607639"/>
              <a:gd name="connsiteY14" fmla="*/ 246696 h 432566"/>
              <a:gd name="connsiteX15" fmla="*/ 421487 w 607639"/>
              <a:gd name="connsiteY15" fmla="*/ 178530 h 432566"/>
              <a:gd name="connsiteX16" fmla="*/ 489830 w 607639"/>
              <a:gd name="connsiteY16" fmla="*/ 110364 h 432566"/>
              <a:gd name="connsiteX17" fmla="*/ 117738 w 607639"/>
              <a:gd name="connsiteY17" fmla="*/ 110364 h 432566"/>
              <a:gd name="connsiteX18" fmla="*/ 186010 w 607639"/>
              <a:gd name="connsiteY18" fmla="*/ 178530 h 432566"/>
              <a:gd name="connsiteX19" fmla="*/ 117738 w 607639"/>
              <a:gd name="connsiteY19" fmla="*/ 246696 h 432566"/>
              <a:gd name="connsiteX20" fmla="*/ 49466 w 607639"/>
              <a:gd name="connsiteY20" fmla="*/ 178530 h 432566"/>
              <a:gd name="connsiteX21" fmla="*/ 117738 w 607639"/>
              <a:gd name="connsiteY21" fmla="*/ 110364 h 432566"/>
              <a:gd name="connsiteX22" fmla="*/ 303820 w 607639"/>
              <a:gd name="connsiteY22" fmla="*/ 0 h 432566"/>
              <a:gd name="connsiteX23" fmla="*/ 398978 w 607639"/>
              <a:gd name="connsiteY23" fmla="*/ 95052 h 432566"/>
              <a:gd name="connsiteX24" fmla="*/ 303820 w 607639"/>
              <a:gd name="connsiteY24" fmla="*/ 190104 h 432566"/>
              <a:gd name="connsiteX25" fmla="*/ 208662 w 607639"/>
              <a:gd name="connsiteY25" fmla="*/ 95052 h 432566"/>
              <a:gd name="connsiteX26" fmla="*/ 303820 w 607639"/>
              <a:gd name="connsiteY26" fmla="*/ 0 h 43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7639" h="432566">
                <a:moveTo>
                  <a:pt x="303775" y="235618"/>
                </a:moveTo>
                <a:cubicBezTo>
                  <a:pt x="357623" y="235618"/>
                  <a:pt x="408534" y="260859"/>
                  <a:pt x="441377" y="302719"/>
                </a:cubicBezTo>
                <a:cubicBezTo>
                  <a:pt x="456152" y="295965"/>
                  <a:pt x="472529" y="292232"/>
                  <a:pt x="489885" y="292232"/>
                </a:cubicBezTo>
                <a:cubicBezTo>
                  <a:pt x="554770" y="292232"/>
                  <a:pt x="607639" y="344935"/>
                  <a:pt x="607639" y="409814"/>
                </a:cubicBezTo>
                <a:cubicBezTo>
                  <a:pt x="607639" y="422346"/>
                  <a:pt x="597404" y="432566"/>
                  <a:pt x="584854" y="432566"/>
                </a:cubicBezTo>
                <a:lnTo>
                  <a:pt x="394828" y="432566"/>
                </a:lnTo>
                <a:lnTo>
                  <a:pt x="212812" y="432566"/>
                </a:lnTo>
                <a:lnTo>
                  <a:pt x="22786" y="432566"/>
                </a:lnTo>
                <a:cubicBezTo>
                  <a:pt x="10147" y="432566"/>
                  <a:pt x="0" y="422346"/>
                  <a:pt x="0" y="409814"/>
                </a:cubicBezTo>
                <a:cubicBezTo>
                  <a:pt x="0" y="344935"/>
                  <a:pt x="52869" y="292232"/>
                  <a:pt x="117754" y="292232"/>
                </a:cubicBezTo>
                <a:cubicBezTo>
                  <a:pt x="135021" y="292232"/>
                  <a:pt x="151487" y="295965"/>
                  <a:pt x="166262" y="302719"/>
                </a:cubicBezTo>
                <a:cubicBezTo>
                  <a:pt x="199016" y="260859"/>
                  <a:pt x="249927" y="235618"/>
                  <a:pt x="303775" y="235618"/>
                </a:cubicBezTo>
                <a:close/>
                <a:moveTo>
                  <a:pt x="489830" y="110364"/>
                </a:moveTo>
                <a:cubicBezTo>
                  <a:pt x="527575" y="110364"/>
                  <a:pt x="558173" y="140883"/>
                  <a:pt x="558173" y="178530"/>
                </a:cubicBezTo>
                <a:cubicBezTo>
                  <a:pt x="558173" y="216177"/>
                  <a:pt x="527575" y="246696"/>
                  <a:pt x="489830" y="246696"/>
                </a:cubicBezTo>
                <a:cubicBezTo>
                  <a:pt x="452085" y="246696"/>
                  <a:pt x="421487" y="216177"/>
                  <a:pt x="421487" y="178530"/>
                </a:cubicBezTo>
                <a:cubicBezTo>
                  <a:pt x="421487" y="140883"/>
                  <a:pt x="452085" y="110364"/>
                  <a:pt x="489830" y="110364"/>
                </a:cubicBezTo>
                <a:close/>
                <a:moveTo>
                  <a:pt x="117738" y="110364"/>
                </a:moveTo>
                <a:cubicBezTo>
                  <a:pt x="155444" y="110364"/>
                  <a:pt x="186010" y="140883"/>
                  <a:pt x="186010" y="178530"/>
                </a:cubicBezTo>
                <a:cubicBezTo>
                  <a:pt x="186010" y="216177"/>
                  <a:pt x="155444" y="246696"/>
                  <a:pt x="117738" y="246696"/>
                </a:cubicBezTo>
                <a:cubicBezTo>
                  <a:pt x="80032" y="246696"/>
                  <a:pt x="49466" y="216177"/>
                  <a:pt x="49466" y="178530"/>
                </a:cubicBezTo>
                <a:cubicBezTo>
                  <a:pt x="49466" y="140883"/>
                  <a:pt x="80032" y="110364"/>
                  <a:pt x="117738" y="110364"/>
                </a:cubicBezTo>
                <a:close/>
                <a:moveTo>
                  <a:pt x="303820" y="0"/>
                </a:moveTo>
                <a:cubicBezTo>
                  <a:pt x="356374" y="0"/>
                  <a:pt x="398978" y="42556"/>
                  <a:pt x="398978" y="95052"/>
                </a:cubicBezTo>
                <a:cubicBezTo>
                  <a:pt x="398978" y="147548"/>
                  <a:pt x="356374" y="190104"/>
                  <a:pt x="303820" y="190104"/>
                </a:cubicBezTo>
                <a:cubicBezTo>
                  <a:pt x="251266" y="190104"/>
                  <a:pt x="208662" y="147548"/>
                  <a:pt x="208662" y="95052"/>
                </a:cubicBezTo>
                <a:cubicBezTo>
                  <a:pt x="208662" y="42556"/>
                  <a:pt x="251266" y="0"/>
                  <a:pt x="3038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7" name="workers_50645"/>
          <p:cNvSpPr>
            <a:spLocks noChangeAspect="1"/>
          </p:cNvSpPr>
          <p:nvPr/>
        </p:nvSpPr>
        <p:spPr bwMode="auto">
          <a:xfrm>
            <a:off x="5827078" y="1955493"/>
            <a:ext cx="328464" cy="362657"/>
          </a:xfrm>
          <a:custGeom>
            <a:avLst/>
            <a:gdLst>
              <a:gd name="connsiteX0" fmla="*/ 261051 w 522989"/>
              <a:gd name="connsiteY0" fmla="*/ 362763 h 577432"/>
              <a:gd name="connsiteX1" fmla="*/ 288791 w 522989"/>
              <a:gd name="connsiteY1" fmla="*/ 390429 h 577432"/>
              <a:gd name="connsiteX2" fmla="*/ 261051 w 522989"/>
              <a:gd name="connsiteY2" fmla="*/ 418095 h 577432"/>
              <a:gd name="connsiteX3" fmla="*/ 233311 w 522989"/>
              <a:gd name="connsiteY3" fmla="*/ 390429 h 577432"/>
              <a:gd name="connsiteX4" fmla="*/ 261051 w 522989"/>
              <a:gd name="connsiteY4" fmla="*/ 362763 h 577432"/>
              <a:gd name="connsiteX5" fmla="*/ 446328 w 522989"/>
              <a:gd name="connsiteY5" fmla="*/ 358474 h 577432"/>
              <a:gd name="connsiteX6" fmla="*/ 454749 w 522989"/>
              <a:gd name="connsiteY6" fmla="*/ 360086 h 577432"/>
              <a:gd name="connsiteX7" fmla="*/ 483355 w 522989"/>
              <a:gd name="connsiteY7" fmla="*/ 376670 h 577432"/>
              <a:gd name="connsiteX8" fmla="*/ 487969 w 522989"/>
              <a:gd name="connsiteY8" fmla="*/ 391410 h 577432"/>
              <a:gd name="connsiteX9" fmla="*/ 477818 w 522989"/>
              <a:gd name="connsiteY9" fmla="*/ 396938 h 577432"/>
              <a:gd name="connsiteX10" fmla="*/ 472281 w 522989"/>
              <a:gd name="connsiteY10" fmla="*/ 395096 h 577432"/>
              <a:gd name="connsiteX11" fmla="*/ 443675 w 522989"/>
              <a:gd name="connsiteY11" fmla="*/ 378512 h 577432"/>
              <a:gd name="connsiteX12" fmla="*/ 439984 w 522989"/>
              <a:gd name="connsiteY12" fmla="*/ 363772 h 577432"/>
              <a:gd name="connsiteX13" fmla="*/ 446328 w 522989"/>
              <a:gd name="connsiteY13" fmla="*/ 358474 h 577432"/>
              <a:gd name="connsiteX14" fmla="*/ 76344 w 522989"/>
              <a:gd name="connsiteY14" fmla="*/ 358474 h 577432"/>
              <a:gd name="connsiteX15" fmla="*/ 83038 w 522989"/>
              <a:gd name="connsiteY15" fmla="*/ 363772 h 577432"/>
              <a:gd name="connsiteX16" fmla="*/ 79344 w 522989"/>
              <a:gd name="connsiteY16" fmla="*/ 378512 h 577432"/>
              <a:gd name="connsiteX17" fmla="*/ 49796 w 522989"/>
              <a:gd name="connsiteY17" fmla="*/ 395096 h 577432"/>
              <a:gd name="connsiteX18" fmla="*/ 44256 w 522989"/>
              <a:gd name="connsiteY18" fmla="*/ 396938 h 577432"/>
              <a:gd name="connsiteX19" fmla="*/ 35022 w 522989"/>
              <a:gd name="connsiteY19" fmla="*/ 391410 h 577432"/>
              <a:gd name="connsiteX20" fmla="*/ 38716 w 522989"/>
              <a:gd name="connsiteY20" fmla="*/ 376670 h 577432"/>
              <a:gd name="connsiteX21" fmla="*/ 68264 w 522989"/>
              <a:gd name="connsiteY21" fmla="*/ 360086 h 577432"/>
              <a:gd name="connsiteX22" fmla="*/ 76344 w 522989"/>
              <a:gd name="connsiteY22" fmla="*/ 358474 h 577432"/>
              <a:gd name="connsiteX23" fmla="*/ 478723 w 522989"/>
              <a:gd name="connsiteY23" fmla="*/ 249584 h 577432"/>
              <a:gd name="connsiteX24" fmla="*/ 511923 w 522989"/>
              <a:gd name="connsiteY24" fmla="*/ 249584 h 577432"/>
              <a:gd name="connsiteX25" fmla="*/ 522989 w 522989"/>
              <a:gd name="connsiteY25" fmla="*/ 260606 h 577432"/>
              <a:gd name="connsiteX26" fmla="*/ 511923 w 522989"/>
              <a:gd name="connsiteY26" fmla="*/ 271628 h 577432"/>
              <a:gd name="connsiteX27" fmla="*/ 478723 w 522989"/>
              <a:gd name="connsiteY27" fmla="*/ 271628 h 577432"/>
              <a:gd name="connsiteX28" fmla="*/ 467657 w 522989"/>
              <a:gd name="connsiteY28" fmla="*/ 260606 h 577432"/>
              <a:gd name="connsiteX29" fmla="*/ 478723 w 522989"/>
              <a:gd name="connsiteY29" fmla="*/ 249584 h 577432"/>
              <a:gd name="connsiteX30" fmla="*/ 11066 w 522989"/>
              <a:gd name="connsiteY30" fmla="*/ 249584 h 577432"/>
              <a:gd name="connsiteX31" fmla="*/ 44266 w 522989"/>
              <a:gd name="connsiteY31" fmla="*/ 249584 h 577432"/>
              <a:gd name="connsiteX32" fmla="*/ 55332 w 522989"/>
              <a:gd name="connsiteY32" fmla="*/ 260606 h 577432"/>
              <a:gd name="connsiteX33" fmla="*/ 44266 w 522989"/>
              <a:gd name="connsiteY33" fmla="*/ 271628 h 577432"/>
              <a:gd name="connsiteX34" fmla="*/ 11066 w 522989"/>
              <a:gd name="connsiteY34" fmla="*/ 271628 h 577432"/>
              <a:gd name="connsiteX35" fmla="*/ 0 w 522989"/>
              <a:gd name="connsiteY35" fmla="*/ 260606 h 577432"/>
              <a:gd name="connsiteX36" fmla="*/ 11066 w 522989"/>
              <a:gd name="connsiteY36" fmla="*/ 249584 h 577432"/>
              <a:gd name="connsiteX37" fmla="*/ 261050 w 522989"/>
              <a:gd name="connsiteY37" fmla="*/ 167622 h 577432"/>
              <a:gd name="connsiteX38" fmla="*/ 287754 w 522989"/>
              <a:gd name="connsiteY38" fmla="*/ 193402 h 577432"/>
              <a:gd name="connsiteX39" fmla="*/ 287754 w 522989"/>
              <a:gd name="connsiteY39" fmla="*/ 232993 h 577432"/>
              <a:gd name="connsiteX40" fmla="*/ 286833 w 522989"/>
              <a:gd name="connsiteY40" fmla="*/ 248645 h 577432"/>
              <a:gd name="connsiteX41" fmla="*/ 276704 w 522989"/>
              <a:gd name="connsiteY41" fmla="*/ 327828 h 577432"/>
              <a:gd name="connsiteX42" fmla="*/ 261050 w 522989"/>
              <a:gd name="connsiteY42" fmla="*/ 340718 h 577432"/>
              <a:gd name="connsiteX43" fmla="*/ 246317 w 522989"/>
              <a:gd name="connsiteY43" fmla="*/ 327828 h 577432"/>
              <a:gd name="connsiteX44" fmla="*/ 236188 w 522989"/>
              <a:gd name="connsiteY44" fmla="*/ 248645 h 577432"/>
              <a:gd name="connsiteX45" fmla="*/ 234346 w 522989"/>
              <a:gd name="connsiteY45" fmla="*/ 232993 h 577432"/>
              <a:gd name="connsiteX46" fmla="*/ 234346 w 522989"/>
              <a:gd name="connsiteY46" fmla="*/ 193402 h 577432"/>
              <a:gd name="connsiteX47" fmla="*/ 261050 w 522989"/>
              <a:gd name="connsiteY47" fmla="*/ 167622 h 577432"/>
              <a:gd name="connsiteX48" fmla="*/ 261034 w 522989"/>
              <a:gd name="connsiteY48" fmla="*/ 133592 h 577432"/>
              <a:gd name="connsiteX49" fmla="*/ 130076 w 522989"/>
              <a:gd name="connsiteY49" fmla="*/ 258825 h 577432"/>
              <a:gd name="connsiteX50" fmla="*/ 165121 w 522989"/>
              <a:gd name="connsiteY50" fmla="*/ 356433 h 577432"/>
              <a:gd name="connsiteX51" fmla="*/ 190022 w 522989"/>
              <a:gd name="connsiteY51" fmla="*/ 418129 h 577432"/>
              <a:gd name="connsiteX52" fmla="*/ 206622 w 522989"/>
              <a:gd name="connsiteY52" fmla="*/ 442070 h 577432"/>
              <a:gd name="connsiteX53" fmla="*/ 315446 w 522989"/>
              <a:gd name="connsiteY53" fmla="*/ 442070 h 577432"/>
              <a:gd name="connsiteX54" fmla="*/ 332046 w 522989"/>
              <a:gd name="connsiteY54" fmla="*/ 418129 h 577432"/>
              <a:gd name="connsiteX55" fmla="*/ 357869 w 522989"/>
              <a:gd name="connsiteY55" fmla="*/ 357354 h 577432"/>
              <a:gd name="connsiteX56" fmla="*/ 392914 w 522989"/>
              <a:gd name="connsiteY56" fmla="*/ 258825 h 577432"/>
              <a:gd name="connsiteX57" fmla="*/ 261034 w 522989"/>
              <a:gd name="connsiteY57" fmla="*/ 133592 h 577432"/>
              <a:gd name="connsiteX58" fmla="*/ 472281 w 522989"/>
              <a:gd name="connsiteY58" fmla="*/ 126151 h 577432"/>
              <a:gd name="connsiteX59" fmla="*/ 487969 w 522989"/>
              <a:gd name="connsiteY59" fmla="*/ 130757 h 577432"/>
              <a:gd name="connsiteX60" fmla="*/ 483355 w 522989"/>
              <a:gd name="connsiteY60" fmla="*/ 145498 h 577432"/>
              <a:gd name="connsiteX61" fmla="*/ 454749 w 522989"/>
              <a:gd name="connsiteY61" fmla="*/ 162081 h 577432"/>
              <a:gd name="connsiteX62" fmla="*/ 449212 w 522989"/>
              <a:gd name="connsiteY62" fmla="*/ 163924 h 577432"/>
              <a:gd name="connsiteX63" fmla="*/ 439984 w 522989"/>
              <a:gd name="connsiteY63" fmla="*/ 158396 h 577432"/>
              <a:gd name="connsiteX64" fmla="*/ 443675 w 522989"/>
              <a:gd name="connsiteY64" fmla="*/ 142734 h 577432"/>
              <a:gd name="connsiteX65" fmla="*/ 49796 w 522989"/>
              <a:gd name="connsiteY65" fmla="*/ 126151 h 577432"/>
              <a:gd name="connsiteX66" fmla="*/ 79344 w 522989"/>
              <a:gd name="connsiteY66" fmla="*/ 142734 h 577432"/>
              <a:gd name="connsiteX67" fmla="*/ 83038 w 522989"/>
              <a:gd name="connsiteY67" fmla="*/ 158396 h 577432"/>
              <a:gd name="connsiteX68" fmla="*/ 73804 w 522989"/>
              <a:gd name="connsiteY68" fmla="*/ 163924 h 577432"/>
              <a:gd name="connsiteX69" fmla="*/ 68264 w 522989"/>
              <a:gd name="connsiteY69" fmla="*/ 162081 h 577432"/>
              <a:gd name="connsiteX70" fmla="*/ 38716 w 522989"/>
              <a:gd name="connsiteY70" fmla="*/ 145498 h 577432"/>
              <a:gd name="connsiteX71" fmla="*/ 35022 w 522989"/>
              <a:gd name="connsiteY71" fmla="*/ 130757 h 577432"/>
              <a:gd name="connsiteX72" fmla="*/ 49796 w 522989"/>
              <a:gd name="connsiteY72" fmla="*/ 126151 h 577432"/>
              <a:gd name="connsiteX73" fmla="*/ 261034 w 522989"/>
              <a:gd name="connsiteY73" fmla="*/ 88472 h 577432"/>
              <a:gd name="connsiteX74" fmla="*/ 437181 w 522989"/>
              <a:gd name="connsiteY74" fmla="*/ 258825 h 577432"/>
              <a:gd name="connsiteX75" fmla="*/ 394758 w 522989"/>
              <a:gd name="connsiteY75" fmla="*/ 382217 h 577432"/>
              <a:gd name="connsiteX76" fmla="*/ 377236 w 522989"/>
              <a:gd name="connsiteY76" fmla="*/ 418129 h 577432"/>
              <a:gd name="connsiteX77" fmla="*/ 344035 w 522989"/>
              <a:gd name="connsiteY77" fmla="*/ 476141 h 577432"/>
              <a:gd name="connsiteX78" fmla="*/ 341268 w 522989"/>
              <a:gd name="connsiteY78" fmla="*/ 521262 h 577432"/>
              <a:gd name="connsiteX79" fmla="*/ 305301 w 522989"/>
              <a:gd name="connsiteY79" fmla="*/ 559016 h 577432"/>
              <a:gd name="connsiteX80" fmla="*/ 290545 w 522989"/>
              <a:gd name="connsiteY80" fmla="*/ 573749 h 577432"/>
              <a:gd name="connsiteX81" fmla="*/ 278556 w 522989"/>
              <a:gd name="connsiteY81" fmla="*/ 577432 h 577432"/>
              <a:gd name="connsiteX82" fmla="*/ 244434 w 522989"/>
              <a:gd name="connsiteY82" fmla="*/ 577432 h 577432"/>
              <a:gd name="connsiteX83" fmla="*/ 231522 w 522989"/>
              <a:gd name="connsiteY83" fmla="*/ 573749 h 577432"/>
              <a:gd name="connsiteX84" fmla="*/ 217689 w 522989"/>
              <a:gd name="connsiteY84" fmla="*/ 559016 h 577432"/>
              <a:gd name="connsiteX85" fmla="*/ 180799 w 522989"/>
              <a:gd name="connsiteY85" fmla="*/ 521262 h 577432"/>
              <a:gd name="connsiteX86" fmla="*/ 178955 w 522989"/>
              <a:gd name="connsiteY86" fmla="*/ 476141 h 577432"/>
              <a:gd name="connsiteX87" fmla="*/ 145754 w 522989"/>
              <a:gd name="connsiteY87" fmla="*/ 418129 h 577432"/>
              <a:gd name="connsiteX88" fmla="*/ 128232 w 522989"/>
              <a:gd name="connsiteY88" fmla="*/ 382217 h 577432"/>
              <a:gd name="connsiteX89" fmla="*/ 85809 w 522989"/>
              <a:gd name="connsiteY89" fmla="*/ 258825 h 577432"/>
              <a:gd name="connsiteX90" fmla="*/ 261034 w 522989"/>
              <a:gd name="connsiteY90" fmla="*/ 88472 h 577432"/>
              <a:gd name="connsiteX91" fmla="*/ 392070 w 522989"/>
              <a:gd name="connsiteY91" fmla="*/ 35016 h 577432"/>
              <a:gd name="connsiteX92" fmla="*/ 395762 w 522989"/>
              <a:gd name="connsiteY92" fmla="*/ 49759 h 577432"/>
              <a:gd name="connsiteX93" fmla="*/ 379147 w 522989"/>
              <a:gd name="connsiteY93" fmla="*/ 79244 h 577432"/>
              <a:gd name="connsiteX94" fmla="*/ 369917 w 522989"/>
              <a:gd name="connsiteY94" fmla="*/ 84773 h 577432"/>
              <a:gd name="connsiteX95" fmla="*/ 364378 w 522989"/>
              <a:gd name="connsiteY95" fmla="*/ 82930 h 577432"/>
              <a:gd name="connsiteX96" fmla="*/ 360686 w 522989"/>
              <a:gd name="connsiteY96" fmla="*/ 68187 h 577432"/>
              <a:gd name="connsiteX97" fmla="*/ 377301 w 522989"/>
              <a:gd name="connsiteY97" fmla="*/ 38702 h 577432"/>
              <a:gd name="connsiteX98" fmla="*/ 392070 w 522989"/>
              <a:gd name="connsiteY98" fmla="*/ 35016 h 577432"/>
              <a:gd name="connsiteX99" fmla="*/ 131042 w 522989"/>
              <a:gd name="connsiteY99" fmla="*/ 35016 h 577432"/>
              <a:gd name="connsiteX100" fmla="*/ 145759 w 522989"/>
              <a:gd name="connsiteY100" fmla="*/ 38702 h 577432"/>
              <a:gd name="connsiteX101" fmla="*/ 162317 w 522989"/>
              <a:gd name="connsiteY101" fmla="*/ 68187 h 577432"/>
              <a:gd name="connsiteX102" fmla="*/ 158637 w 522989"/>
              <a:gd name="connsiteY102" fmla="*/ 82930 h 577432"/>
              <a:gd name="connsiteX103" fmla="*/ 153118 w 522989"/>
              <a:gd name="connsiteY103" fmla="*/ 84773 h 577432"/>
              <a:gd name="connsiteX104" fmla="*/ 143000 w 522989"/>
              <a:gd name="connsiteY104" fmla="*/ 79244 h 577432"/>
              <a:gd name="connsiteX105" fmla="*/ 126443 w 522989"/>
              <a:gd name="connsiteY105" fmla="*/ 49759 h 577432"/>
              <a:gd name="connsiteX106" fmla="*/ 131042 w 522989"/>
              <a:gd name="connsiteY106" fmla="*/ 35016 h 577432"/>
              <a:gd name="connsiteX107" fmla="*/ 261051 w 522989"/>
              <a:gd name="connsiteY107" fmla="*/ 0 h 577432"/>
              <a:gd name="connsiteX108" fmla="*/ 272073 w 522989"/>
              <a:gd name="connsiteY108" fmla="*/ 11037 h 577432"/>
              <a:gd name="connsiteX109" fmla="*/ 272073 w 522989"/>
              <a:gd name="connsiteY109" fmla="*/ 44147 h 577432"/>
              <a:gd name="connsiteX110" fmla="*/ 261051 w 522989"/>
              <a:gd name="connsiteY110" fmla="*/ 55184 h 577432"/>
              <a:gd name="connsiteX111" fmla="*/ 250029 w 522989"/>
              <a:gd name="connsiteY111" fmla="*/ 44147 h 577432"/>
              <a:gd name="connsiteX112" fmla="*/ 250029 w 522989"/>
              <a:gd name="connsiteY112" fmla="*/ 11037 h 577432"/>
              <a:gd name="connsiteX113" fmla="*/ 261051 w 522989"/>
              <a:gd name="connsiteY113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522989" h="577432">
                <a:moveTo>
                  <a:pt x="261051" y="362763"/>
                </a:moveTo>
                <a:cubicBezTo>
                  <a:pt x="276371" y="362763"/>
                  <a:pt x="288791" y="375149"/>
                  <a:pt x="288791" y="390429"/>
                </a:cubicBezTo>
                <a:cubicBezTo>
                  <a:pt x="288791" y="405709"/>
                  <a:pt x="276371" y="418095"/>
                  <a:pt x="261051" y="418095"/>
                </a:cubicBezTo>
                <a:cubicBezTo>
                  <a:pt x="245731" y="418095"/>
                  <a:pt x="233311" y="405709"/>
                  <a:pt x="233311" y="390429"/>
                </a:cubicBezTo>
                <a:cubicBezTo>
                  <a:pt x="233311" y="375149"/>
                  <a:pt x="245731" y="362763"/>
                  <a:pt x="261051" y="362763"/>
                </a:cubicBezTo>
                <a:close/>
                <a:moveTo>
                  <a:pt x="446328" y="358474"/>
                </a:moveTo>
                <a:cubicBezTo>
                  <a:pt x="448981" y="357783"/>
                  <a:pt x="451980" y="358243"/>
                  <a:pt x="454749" y="360086"/>
                </a:cubicBezTo>
                <a:lnTo>
                  <a:pt x="483355" y="376670"/>
                </a:lnTo>
                <a:cubicBezTo>
                  <a:pt x="488891" y="379434"/>
                  <a:pt x="490737" y="385883"/>
                  <a:pt x="487969" y="391410"/>
                </a:cubicBezTo>
                <a:cubicBezTo>
                  <a:pt x="486123" y="395096"/>
                  <a:pt x="481509" y="396938"/>
                  <a:pt x="477818" y="396938"/>
                </a:cubicBezTo>
                <a:cubicBezTo>
                  <a:pt x="475973" y="396938"/>
                  <a:pt x="474127" y="396938"/>
                  <a:pt x="472281" y="395096"/>
                </a:cubicBezTo>
                <a:lnTo>
                  <a:pt x="443675" y="378512"/>
                </a:lnTo>
                <a:cubicBezTo>
                  <a:pt x="438139" y="375748"/>
                  <a:pt x="436293" y="369299"/>
                  <a:pt x="439984" y="363772"/>
                </a:cubicBezTo>
                <a:cubicBezTo>
                  <a:pt x="441368" y="361007"/>
                  <a:pt x="443675" y="359165"/>
                  <a:pt x="446328" y="358474"/>
                </a:cubicBezTo>
                <a:close/>
                <a:moveTo>
                  <a:pt x="76344" y="358474"/>
                </a:moveTo>
                <a:cubicBezTo>
                  <a:pt x="79114" y="359165"/>
                  <a:pt x="81653" y="361007"/>
                  <a:pt x="83038" y="363772"/>
                </a:cubicBezTo>
                <a:cubicBezTo>
                  <a:pt x="85808" y="369299"/>
                  <a:pt x="83961" y="375748"/>
                  <a:pt x="79344" y="378512"/>
                </a:cubicBezTo>
                <a:lnTo>
                  <a:pt x="49796" y="395096"/>
                </a:lnTo>
                <a:cubicBezTo>
                  <a:pt x="47949" y="396938"/>
                  <a:pt x="46103" y="396938"/>
                  <a:pt x="44256" y="396938"/>
                </a:cubicBezTo>
                <a:cubicBezTo>
                  <a:pt x="40562" y="396938"/>
                  <a:pt x="36869" y="395096"/>
                  <a:pt x="35022" y="391410"/>
                </a:cubicBezTo>
                <a:cubicBezTo>
                  <a:pt x="32252" y="385883"/>
                  <a:pt x="34099" y="379434"/>
                  <a:pt x="38716" y="376670"/>
                </a:cubicBezTo>
                <a:lnTo>
                  <a:pt x="68264" y="360086"/>
                </a:lnTo>
                <a:cubicBezTo>
                  <a:pt x="70573" y="358243"/>
                  <a:pt x="73574" y="357783"/>
                  <a:pt x="76344" y="358474"/>
                </a:cubicBezTo>
                <a:close/>
                <a:moveTo>
                  <a:pt x="478723" y="249584"/>
                </a:moveTo>
                <a:lnTo>
                  <a:pt x="511923" y="249584"/>
                </a:lnTo>
                <a:cubicBezTo>
                  <a:pt x="517456" y="249584"/>
                  <a:pt x="522989" y="255095"/>
                  <a:pt x="522989" y="260606"/>
                </a:cubicBezTo>
                <a:cubicBezTo>
                  <a:pt x="522989" y="267035"/>
                  <a:pt x="517456" y="271628"/>
                  <a:pt x="511923" y="271628"/>
                </a:cubicBezTo>
                <a:lnTo>
                  <a:pt x="478723" y="271628"/>
                </a:lnTo>
                <a:cubicBezTo>
                  <a:pt x="472268" y="271628"/>
                  <a:pt x="467657" y="267035"/>
                  <a:pt x="467657" y="260606"/>
                </a:cubicBezTo>
                <a:cubicBezTo>
                  <a:pt x="467657" y="255095"/>
                  <a:pt x="472268" y="249584"/>
                  <a:pt x="478723" y="249584"/>
                </a:cubicBezTo>
                <a:close/>
                <a:moveTo>
                  <a:pt x="11066" y="249584"/>
                </a:moveTo>
                <a:lnTo>
                  <a:pt x="44266" y="249584"/>
                </a:lnTo>
                <a:cubicBezTo>
                  <a:pt x="50721" y="249584"/>
                  <a:pt x="55332" y="255095"/>
                  <a:pt x="55332" y="260606"/>
                </a:cubicBezTo>
                <a:cubicBezTo>
                  <a:pt x="55332" y="267035"/>
                  <a:pt x="50721" y="271628"/>
                  <a:pt x="44266" y="271628"/>
                </a:cubicBezTo>
                <a:lnTo>
                  <a:pt x="11066" y="271628"/>
                </a:lnTo>
                <a:cubicBezTo>
                  <a:pt x="4611" y="271628"/>
                  <a:pt x="0" y="267035"/>
                  <a:pt x="0" y="260606"/>
                </a:cubicBezTo>
                <a:cubicBezTo>
                  <a:pt x="0" y="255095"/>
                  <a:pt x="4611" y="249584"/>
                  <a:pt x="11066" y="249584"/>
                </a:cubicBezTo>
                <a:close/>
                <a:moveTo>
                  <a:pt x="261050" y="167622"/>
                </a:moveTo>
                <a:cubicBezTo>
                  <a:pt x="278546" y="167622"/>
                  <a:pt x="287754" y="176829"/>
                  <a:pt x="287754" y="193402"/>
                </a:cubicBezTo>
                <a:lnTo>
                  <a:pt x="287754" y="232993"/>
                </a:lnTo>
                <a:cubicBezTo>
                  <a:pt x="287754" y="237597"/>
                  <a:pt x="287754" y="243121"/>
                  <a:pt x="286833" y="248645"/>
                </a:cubicBezTo>
                <a:lnTo>
                  <a:pt x="276704" y="327828"/>
                </a:lnTo>
                <a:cubicBezTo>
                  <a:pt x="274862" y="337956"/>
                  <a:pt x="270258" y="340718"/>
                  <a:pt x="261050" y="340718"/>
                </a:cubicBezTo>
                <a:cubicBezTo>
                  <a:pt x="252763" y="340718"/>
                  <a:pt x="248158" y="337956"/>
                  <a:pt x="246317" y="327828"/>
                </a:cubicBezTo>
                <a:lnTo>
                  <a:pt x="236188" y="248645"/>
                </a:lnTo>
                <a:cubicBezTo>
                  <a:pt x="235267" y="243121"/>
                  <a:pt x="234346" y="237597"/>
                  <a:pt x="234346" y="232993"/>
                </a:cubicBezTo>
                <a:lnTo>
                  <a:pt x="234346" y="193402"/>
                </a:lnTo>
                <a:cubicBezTo>
                  <a:pt x="234346" y="176829"/>
                  <a:pt x="244475" y="167622"/>
                  <a:pt x="261050" y="167622"/>
                </a:cubicBezTo>
                <a:close/>
                <a:moveTo>
                  <a:pt x="261034" y="133592"/>
                </a:moveTo>
                <a:cubicBezTo>
                  <a:pt x="189099" y="133592"/>
                  <a:pt x="130076" y="189763"/>
                  <a:pt x="130076" y="258825"/>
                </a:cubicBezTo>
                <a:cubicBezTo>
                  <a:pt x="130076" y="305787"/>
                  <a:pt x="148521" y="332491"/>
                  <a:pt x="165121" y="356433"/>
                </a:cubicBezTo>
                <a:cubicBezTo>
                  <a:pt x="178033" y="375771"/>
                  <a:pt x="190022" y="394187"/>
                  <a:pt x="190022" y="418129"/>
                </a:cubicBezTo>
                <a:cubicBezTo>
                  <a:pt x="190022" y="428258"/>
                  <a:pt x="200166" y="437466"/>
                  <a:pt x="206622" y="442070"/>
                </a:cubicBezTo>
                <a:lnTo>
                  <a:pt x="315446" y="442070"/>
                </a:lnTo>
                <a:cubicBezTo>
                  <a:pt x="322824" y="436545"/>
                  <a:pt x="332046" y="428258"/>
                  <a:pt x="332046" y="418129"/>
                </a:cubicBezTo>
                <a:cubicBezTo>
                  <a:pt x="332046" y="394187"/>
                  <a:pt x="344957" y="375771"/>
                  <a:pt x="357869" y="357354"/>
                </a:cubicBezTo>
                <a:cubicBezTo>
                  <a:pt x="374469" y="332491"/>
                  <a:pt x="392914" y="305787"/>
                  <a:pt x="392914" y="258825"/>
                </a:cubicBezTo>
                <a:cubicBezTo>
                  <a:pt x="392914" y="189763"/>
                  <a:pt x="333891" y="133592"/>
                  <a:pt x="261034" y="133592"/>
                </a:cubicBezTo>
                <a:close/>
                <a:moveTo>
                  <a:pt x="472281" y="126151"/>
                </a:moveTo>
                <a:cubicBezTo>
                  <a:pt x="477818" y="123387"/>
                  <a:pt x="484278" y="125229"/>
                  <a:pt x="487969" y="130757"/>
                </a:cubicBezTo>
                <a:cubicBezTo>
                  <a:pt x="490737" y="135364"/>
                  <a:pt x="488891" y="142734"/>
                  <a:pt x="483355" y="145498"/>
                </a:cubicBezTo>
                <a:lnTo>
                  <a:pt x="454749" y="162081"/>
                </a:lnTo>
                <a:cubicBezTo>
                  <a:pt x="452903" y="163002"/>
                  <a:pt x="451057" y="163924"/>
                  <a:pt x="449212" y="163924"/>
                </a:cubicBezTo>
                <a:cubicBezTo>
                  <a:pt x="445521" y="163924"/>
                  <a:pt x="441830" y="162081"/>
                  <a:pt x="439984" y="158396"/>
                </a:cubicBezTo>
                <a:cubicBezTo>
                  <a:pt x="436293" y="152868"/>
                  <a:pt x="438139" y="146419"/>
                  <a:pt x="443675" y="142734"/>
                </a:cubicBezTo>
                <a:close/>
                <a:moveTo>
                  <a:pt x="49796" y="126151"/>
                </a:moveTo>
                <a:lnTo>
                  <a:pt x="79344" y="142734"/>
                </a:lnTo>
                <a:cubicBezTo>
                  <a:pt x="83961" y="146419"/>
                  <a:pt x="85808" y="152868"/>
                  <a:pt x="83038" y="158396"/>
                </a:cubicBezTo>
                <a:cubicBezTo>
                  <a:pt x="81191" y="162081"/>
                  <a:pt x="77498" y="163924"/>
                  <a:pt x="73804" y="163924"/>
                </a:cubicBezTo>
                <a:cubicBezTo>
                  <a:pt x="71957" y="163924"/>
                  <a:pt x="70111" y="163002"/>
                  <a:pt x="68264" y="162081"/>
                </a:cubicBezTo>
                <a:lnTo>
                  <a:pt x="38716" y="145498"/>
                </a:lnTo>
                <a:cubicBezTo>
                  <a:pt x="34099" y="142734"/>
                  <a:pt x="32252" y="135364"/>
                  <a:pt x="35022" y="130757"/>
                </a:cubicBezTo>
                <a:cubicBezTo>
                  <a:pt x="37792" y="125229"/>
                  <a:pt x="45179" y="123387"/>
                  <a:pt x="49796" y="126151"/>
                </a:cubicBezTo>
                <a:close/>
                <a:moveTo>
                  <a:pt x="261034" y="88472"/>
                </a:moveTo>
                <a:cubicBezTo>
                  <a:pt x="357869" y="88472"/>
                  <a:pt x="437181" y="164901"/>
                  <a:pt x="437181" y="258825"/>
                </a:cubicBezTo>
                <a:cubicBezTo>
                  <a:pt x="437181" y="319600"/>
                  <a:pt x="412281" y="355512"/>
                  <a:pt x="394758" y="382217"/>
                </a:cubicBezTo>
                <a:cubicBezTo>
                  <a:pt x="382769" y="398791"/>
                  <a:pt x="377236" y="408000"/>
                  <a:pt x="377236" y="418129"/>
                </a:cubicBezTo>
                <a:cubicBezTo>
                  <a:pt x="377236" y="440229"/>
                  <a:pt x="365247" y="460487"/>
                  <a:pt x="344035" y="476141"/>
                </a:cubicBezTo>
                <a:cubicBezTo>
                  <a:pt x="343113" y="489033"/>
                  <a:pt x="341268" y="521262"/>
                  <a:pt x="341268" y="521262"/>
                </a:cubicBezTo>
                <a:cubicBezTo>
                  <a:pt x="341268" y="529549"/>
                  <a:pt x="336657" y="548887"/>
                  <a:pt x="305301" y="559016"/>
                </a:cubicBezTo>
                <a:cubicBezTo>
                  <a:pt x="301612" y="564541"/>
                  <a:pt x="297001" y="569145"/>
                  <a:pt x="290545" y="573749"/>
                </a:cubicBezTo>
                <a:cubicBezTo>
                  <a:pt x="286856" y="575591"/>
                  <a:pt x="283168" y="577432"/>
                  <a:pt x="278556" y="577432"/>
                </a:cubicBezTo>
                <a:lnTo>
                  <a:pt x="244434" y="577432"/>
                </a:lnTo>
                <a:cubicBezTo>
                  <a:pt x="239822" y="577432"/>
                  <a:pt x="235211" y="575591"/>
                  <a:pt x="231522" y="573749"/>
                </a:cubicBezTo>
                <a:cubicBezTo>
                  <a:pt x="225989" y="569145"/>
                  <a:pt x="221378" y="564541"/>
                  <a:pt x="217689" y="559016"/>
                </a:cubicBezTo>
                <a:cubicBezTo>
                  <a:pt x="186333" y="548887"/>
                  <a:pt x="181722" y="530470"/>
                  <a:pt x="180799" y="521262"/>
                </a:cubicBezTo>
                <a:cubicBezTo>
                  <a:pt x="180799" y="521262"/>
                  <a:pt x="178955" y="489033"/>
                  <a:pt x="178955" y="476141"/>
                </a:cubicBezTo>
                <a:cubicBezTo>
                  <a:pt x="157743" y="460487"/>
                  <a:pt x="145754" y="440229"/>
                  <a:pt x="145754" y="418129"/>
                </a:cubicBezTo>
                <a:cubicBezTo>
                  <a:pt x="145754" y="408000"/>
                  <a:pt x="139299" y="398791"/>
                  <a:pt x="128232" y="382217"/>
                </a:cubicBezTo>
                <a:cubicBezTo>
                  <a:pt x="109787" y="355512"/>
                  <a:pt x="85809" y="319600"/>
                  <a:pt x="85809" y="258825"/>
                </a:cubicBezTo>
                <a:cubicBezTo>
                  <a:pt x="85809" y="164901"/>
                  <a:pt x="164199" y="88472"/>
                  <a:pt x="261034" y="88472"/>
                </a:cubicBezTo>
                <a:close/>
                <a:moveTo>
                  <a:pt x="392070" y="35016"/>
                </a:moveTo>
                <a:cubicBezTo>
                  <a:pt x="397608" y="37780"/>
                  <a:pt x="399454" y="45152"/>
                  <a:pt x="395762" y="49759"/>
                </a:cubicBezTo>
                <a:lnTo>
                  <a:pt x="379147" y="79244"/>
                </a:lnTo>
                <a:cubicBezTo>
                  <a:pt x="377301" y="82930"/>
                  <a:pt x="373609" y="84773"/>
                  <a:pt x="369917" y="84773"/>
                </a:cubicBezTo>
                <a:cubicBezTo>
                  <a:pt x="368071" y="84773"/>
                  <a:pt x="366224" y="83851"/>
                  <a:pt x="364378" y="82930"/>
                </a:cubicBezTo>
                <a:cubicBezTo>
                  <a:pt x="358840" y="80166"/>
                  <a:pt x="356994" y="72794"/>
                  <a:pt x="360686" y="68187"/>
                </a:cubicBezTo>
                <a:lnTo>
                  <a:pt x="377301" y="38702"/>
                </a:lnTo>
                <a:cubicBezTo>
                  <a:pt x="380070" y="34095"/>
                  <a:pt x="386531" y="32252"/>
                  <a:pt x="392070" y="35016"/>
                </a:cubicBezTo>
                <a:close/>
                <a:moveTo>
                  <a:pt x="131042" y="35016"/>
                </a:moveTo>
                <a:cubicBezTo>
                  <a:pt x="135641" y="32252"/>
                  <a:pt x="143000" y="34095"/>
                  <a:pt x="145759" y="38702"/>
                </a:cubicBezTo>
                <a:lnTo>
                  <a:pt x="162317" y="68187"/>
                </a:lnTo>
                <a:cubicBezTo>
                  <a:pt x="165996" y="72794"/>
                  <a:pt x="164156" y="80166"/>
                  <a:pt x="158637" y="82930"/>
                </a:cubicBezTo>
                <a:cubicBezTo>
                  <a:pt x="156798" y="83851"/>
                  <a:pt x="154958" y="84773"/>
                  <a:pt x="153118" y="84773"/>
                </a:cubicBezTo>
                <a:cubicBezTo>
                  <a:pt x="149439" y="84773"/>
                  <a:pt x="145759" y="82930"/>
                  <a:pt x="143000" y="79244"/>
                </a:cubicBezTo>
                <a:lnTo>
                  <a:pt x="126443" y="49759"/>
                </a:lnTo>
                <a:cubicBezTo>
                  <a:pt x="123683" y="45152"/>
                  <a:pt x="125523" y="37780"/>
                  <a:pt x="131042" y="35016"/>
                </a:cubicBezTo>
                <a:close/>
                <a:moveTo>
                  <a:pt x="261051" y="0"/>
                </a:moveTo>
                <a:cubicBezTo>
                  <a:pt x="267480" y="0"/>
                  <a:pt x="272073" y="4598"/>
                  <a:pt x="272073" y="11037"/>
                </a:cubicBezTo>
                <a:lnTo>
                  <a:pt x="272073" y="44147"/>
                </a:lnTo>
                <a:cubicBezTo>
                  <a:pt x="272073" y="50585"/>
                  <a:pt x="267480" y="55184"/>
                  <a:pt x="261051" y="55184"/>
                </a:cubicBezTo>
                <a:cubicBezTo>
                  <a:pt x="255540" y="55184"/>
                  <a:pt x="250029" y="50585"/>
                  <a:pt x="250029" y="44147"/>
                </a:cubicBezTo>
                <a:lnTo>
                  <a:pt x="250029" y="11037"/>
                </a:lnTo>
                <a:cubicBezTo>
                  <a:pt x="250029" y="4598"/>
                  <a:pt x="255540" y="0"/>
                  <a:pt x="2610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72DB422-ADD2-4CA1-9E74-1036CFC7883C}"/>
              </a:ext>
            </a:extLst>
          </p:cNvPr>
          <p:cNvGrpSpPr/>
          <p:nvPr/>
        </p:nvGrpSpPr>
        <p:grpSpPr>
          <a:xfrm>
            <a:off x="7956376" y="195485"/>
            <a:ext cx="1096285" cy="362920"/>
            <a:chOff x="7884368" y="195486"/>
            <a:chExt cx="1096285" cy="36292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BC278EC-3B0E-4B71-8173-547FDBCBE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4368" y="195486"/>
              <a:ext cx="1080120" cy="362920"/>
            </a:xfrm>
            <a:prstGeom prst="rect">
              <a:avLst/>
            </a:prstGeom>
          </p:spPr>
        </p:pic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FC7E8E30-7EEA-4053-994B-980DB7864A09}"/>
                </a:ext>
              </a:extLst>
            </p:cNvPr>
            <p:cNvSpPr/>
            <p:nvPr/>
          </p:nvSpPr>
          <p:spPr>
            <a:xfrm>
              <a:off x="8836637" y="478590"/>
              <a:ext cx="144016" cy="79815"/>
            </a:xfrm>
            <a:prstGeom prst="roundRect">
              <a:avLst/>
            </a:prstGeom>
            <a:solidFill>
              <a:srgbClr val="FBF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41651" y="2098998"/>
            <a:ext cx="2232000" cy="2808000"/>
          </a:xfrm>
          <a:prstGeom prst="rect">
            <a:avLst/>
          </a:prstGeom>
          <a:solidFill>
            <a:srgbClr val="E9F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8"/>
          <p:cNvSpPr>
            <a:spLocks noChangeArrowheads="1"/>
          </p:cNvSpPr>
          <p:nvPr/>
        </p:nvSpPr>
        <p:spPr bwMode="auto">
          <a:xfrm>
            <a:off x="251520" y="157661"/>
            <a:ext cx="4238439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>
              <a:defRPr/>
            </a:pP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我们的使命</a:t>
            </a:r>
            <a:endParaRPr lang="zh-CN" altLang="zh-CN" sz="2400" b="1" kern="1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5808910" y="2894800"/>
          <a:ext cx="1909217" cy="161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790930"/>
            <a:ext cx="7056784" cy="1184758"/>
          </a:xfrm>
          <a:prstGeom prst="rect">
            <a:avLst/>
          </a:prstGeom>
          <a:solidFill>
            <a:srgbClr val="E9F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16867" y="1654103"/>
            <a:ext cx="5166914" cy="35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b="1" dirty="0">
                <a:solidFill>
                  <a:srgbClr val="0070C0"/>
                </a:solidFill>
              </a:rPr>
              <a:t>赋能</a:t>
            </a:r>
            <a:r>
              <a:rPr lang="zh-CN" altLang="en-US" sz="1200" b="1" dirty="0">
                <a:solidFill>
                  <a:schemeClr val="accent2"/>
                </a:solidFill>
              </a:rPr>
              <a:t> </a:t>
            </a:r>
            <a:r>
              <a:rPr lang="zh-CN" altLang="en-US" sz="1200" b="1" dirty="0">
                <a:solidFill>
                  <a:srgbClr val="00B0F0"/>
                </a:solidFill>
              </a:rPr>
              <a:t>电力服务商 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提升其服务生产力，从而为 </a:t>
            </a:r>
            <a:r>
              <a:rPr lang="zh-CN" altLang="en-US" sz="1200" b="1" dirty="0">
                <a:solidFill>
                  <a:srgbClr val="00B0F0"/>
                </a:solidFill>
              </a:rPr>
              <a:t>用户 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创造更高的用能价值</a:t>
            </a:r>
          </a:p>
        </p:txBody>
      </p:sp>
      <p:sp>
        <p:nvSpPr>
          <p:cNvPr id="9" name="Rectangle 8"/>
          <p:cNvSpPr/>
          <p:nvPr/>
        </p:nvSpPr>
        <p:spPr>
          <a:xfrm>
            <a:off x="816867" y="2098998"/>
            <a:ext cx="2232000" cy="2808000"/>
          </a:xfrm>
          <a:prstGeom prst="rect">
            <a:avLst/>
          </a:prstGeom>
          <a:solidFill>
            <a:srgbClr val="E9F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3229259" y="2098998"/>
            <a:ext cx="2232000" cy="2808000"/>
          </a:xfrm>
          <a:prstGeom prst="rect">
            <a:avLst/>
          </a:prstGeom>
          <a:solidFill>
            <a:srgbClr val="E9F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74523" y="2252742"/>
            <a:ext cx="198046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       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</a:rPr>
              <a:t>赋能定位</a:t>
            </a:r>
            <a:r>
              <a:rPr lang="en-US" altLang="zh-CN" b="1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赋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能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b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数字化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技术</a:t>
            </a:r>
            <a:endParaRPr lang="en-US" altLang="zh-CN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软件平台，采集通信等</a:t>
            </a:r>
            <a:r>
              <a:rPr lang="en-US" altLang="zh-CN" sz="9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IOT</a:t>
            </a: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，形成强大的数字化解决方案</a:t>
            </a:r>
            <a:endParaRPr lang="en-US" altLang="zh-CN" sz="9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1050">
                <a:solidFill>
                  <a:schemeClr val="bg2">
                    <a:lumMod val="50000"/>
                  </a:schemeClr>
                </a:solidFill>
              </a:rPr>
            </a:br>
            <a:endParaRPr lang="en-US" altLang="zh-CN" sz="105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OT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赋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能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b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服务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运营技术</a:t>
            </a:r>
            <a:endParaRPr lang="en-US" altLang="zh-CN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</a:t>
            </a:r>
            <a:r>
              <a:rPr lang="en-US" altLang="zh-CN" sz="9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上线下融合式服务模式，电力运维服务管理体系，基础服务与增值服务产品化，构建开放与多样的服务生态圈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5159" y="2252742"/>
            <a:ext cx="1800200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       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</a:rPr>
              <a:t>赋能目标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电力服务效率提升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配用电资产与设备的安全与运行优化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用能质量大幅改善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0544" y="2252742"/>
            <a:ext cx="201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         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</a:rPr>
              <a:t>用户价值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arget_115920"/>
          <p:cNvSpPr>
            <a:spLocks noChangeAspect="1"/>
          </p:cNvSpPr>
          <p:nvPr/>
        </p:nvSpPr>
        <p:spPr bwMode="auto">
          <a:xfrm>
            <a:off x="3504214" y="2284186"/>
            <a:ext cx="331787" cy="330960"/>
          </a:xfrm>
          <a:custGeom>
            <a:avLst/>
            <a:gdLst>
              <a:gd name="connsiteX0" fmla="*/ 338818 w 602799"/>
              <a:gd name="connsiteY0" fmla="*/ 310850 h 601297"/>
              <a:gd name="connsiteX1" fmla="*/ 344811 w 602799"/>
              <a:gd name="connsiteY1" fmla="*/ 324650 h 601297"/>
              <a:gd name="connsiteX2" fmla="*/ 325757 w 602799"/>
              <a:gd name="connsiteY2" fmla="*/ 343663 h 601297"/>
              <a:gd name="connsiteX3" fmla="*/ 311928 w 602799"/>
              <a:gd name="connsiteY3" fmla="*/ 337683 h 601297"/>
              <a:gd name="connsiteX4" fmla="*/ 328677 w 602799"/>
              <a:gd name="connsiteY4" fmla="*/ 327410 h 601297"/>
              <a:gd name="connsiteX5" fmla="*/ 338818 w 602799"/>
              <a:gd name="connsiteY5" fmla="*/ 310850 h 601297"/>
              <a:gd name="connsiteX6" fmla="*/ 325724 w 602799"/>
              <a:gd name="connsiteY6" fmla="*/ 231675 h 601297"/>
              <a:gd name="connsiteX7" fmla="*/ 418835 w 602799"/>
              <a:gd name="connsiteY7" fmla="*/ 324645 h 601297"/>
              <a:gd name="connsiteX8" fmla="*/ 325724 w 602799"/>
              <a:gd name="connsiteY8" fmla="*/ 417615 h 601297"/>
              <a:gd name="connsiteX9" fmla="*/ 232613 w 602799"/>
              <a:gd name="connsiteY9" fmla="*/ 324645 h 601297"/>
              <a:gd name="connsiteX10" fmla="*/ 236915 w 602799"/>
              <a:gd name="connsiteY10" fmla="*/ 296877 h 601297"/>
              <a:gd name="connsiteX11" fmla="*/ 271025 w 602799"/>
              <a:gd name="connsiteY11" fmla="*/ 330628 h 601297"/>
              <a:gd name="connsiteX12" fmla="*/ 325724 w 602799"/>
              <a:gd name="connsiteY12" fmla="*/ 379568 h 601297"/>
              <a:gd name="connsiteX13" fmla="*/ 380577 w 602799"/>
              <a:gd name="connsiteY13" fmla="*/ 324645 h 601297"/>
              <a:gd name="connsiteX14" fmla="*/ 332024 w 602799"/>
              <a:gd name="connsiteY14" fmla="*/ 270182 h 601297"/>
              <a:gd name="connsiteX15" fmla="*/ 298067 w 602799"/>
              <a:gd name="connsiteY15" fmla="*/ 235817 h 601297"/>
              <a:gd name="connsiteX16" fmla="*/ 325724 w 602799"/>
              <a:gd name="connsiteY16" fmla="*/ 231675 h 601297"/>
              <a:gd name="connsiteX17" fmla="*/ 325760 w 602799"/>
              <a:gd name="connsiteY17" fmla="*/ 157723 h 601297"/>
              <a:gd name="connsiteX18" fmla="*/ 492929 w 602799"/>
              <a:gd name="connsiteY18" fmla="*/ 324646 h 601297"/>
              <a:gd name="connsiteX19" fmla="*/ 325760 w 602799"/>
              <a:gd name="connsiteY19" fmla="*/ 491568 h 601297"/>
              <a:gd name="connsiteX20" fmla="*/ 158590 w 602799"/>
              <a:gd name="connsiteY20" fmla="*/ 324646 h 601297"/>
              <a:gd name="connsiteX21" fmla="*/ 181023 w 602799"/>
              <a:gd name="connsiteY21" fmla="*/ 241184 h 601297"/>
              <a:gd name="connsiteX22" fmla="*/ 209294 w 602799"/>
              <a:gd name="connsiteY22" fmla="*/ 269414 h 601297"/>
              <a:gd name="connsiteX23" fmla="*/ 196695 w 602799"/>
              <a:gd name="connsiteY23" fmla="*/ 324646 h 601297"/>
              <a:gd name="connsiteX24" fmla="*/ 325760 w 602799"/>
              <a:gd name="connsiteY24" fmla="*/ 453520 h 601297"/>
              <a:gd name="connsiteX25" fmla="*/ 454671 w 602799"/>
              <a:gd name="connsiteY25" fmla="*/ 324646 h 601297"/>
              <a:gd name="connsiteX26" fmla="*/ 325760 w 602799"/>
              <a:gd name="connsiteY26" fmla="*/ 195925 h 601297"/>
              <a:gd name="connsiteX27" fmla="*/ 270446 w 602799"/>
              <a:gd name="connsiteY27" fmla="*/ 208352 h 601297"/>
              <a:gd name="connsiteX28" fmla="*/ 242175 w 602799"/>
              <a:gd name="connsiteY28" fmla="*/ 180123 h 601297"/>
              <a:gd name="connsiteX29" fmla="*/ 325760 w 602799"/>
              <a:gd name="connsiteY29" fmla="*/ 157723 h 601297"/>
              <a:gd name="connsiteX30" fmla="*/ 111273 w 602799"/>
              <a:gd name="connsiteY30" fmla="*/ 85181 h 601297"/>
              <a:gd name="connsiteX31" fmla="*/ 310717 w 602799"/>
              <a:gd name="connsiteY31" fmla="*/ 284185 h 601297"/>
              <a:gd name="connsiteX32" fmla="*/ 310717 w 602799"/>
              <a:gd name="connsiteY32" fmla="*/ 309502 h 601297"/>
              <a:gd name="connsiteX33" fmla="*/ 298117 w 602799"/>
              <a:gd name="connsiteY33" fmla="*/ 314872 h 601297"/>
              <a:gd name="connsiteX34" fmla="*/ 285364 w 602799"/>
              <a:gd name="connsiteY34" fmla="*/ 309655 h 601297"/>
              <a:gd name="connsiteX35" fmla="*/ 85766 w 602799"/>
              <a:gd name="connsiteY35" fmla="*/ 110498 h 601297"/>
              <a:gd name="connsiteX36" fmla="*/ 90376 w 602799"/>
              <a:gd name="connsiteY36" fmla="*/ 110498 h 601297"/>
              <a:gd name="connsiteX37" fmla="*/ 111273 w 602799"/>
              <a:gd name="connsiteY37" fmla="*/ 89477 h 601297"/>
              <a:gd name="connsiteX38" fmla="*/ 325759 w 602799"/>
              <a:gd name="connsiteY38" fmla="*/ 48064 h 601297"/>
              <a:gd name="connsiteX39" fmla="*/ 602799 w 602799"/>
              <a:gd name="connsiteY39" fmla="*/ 324681 h 601297"/>
              <a:gd name="connsiteX40" fmla="*/ 325759 w 602799"/>
              <a:gd name="connsiteY40" fmla="*/ 601297 h 601297"/>
              <a:gd name="connsiteX41" fmla="*/ 48719 w 602799"/>
              <a:gd name="connsiteY41" fmla="*/ 324681 h 601297"/>
              <a:gd name="connsiteX42" fmla="*/ 101730 w 602799"/>
              <a:gd name="connsiteY42" fmla="*/ 162055 h 601297"/>
              <a:gd name="connsiteX43" fmla="*/ 154895 w 602799"/>
              <a:gd name="connsiteY43" fmla="*/ 215139 h 601297"/>
              <a:gd name="connsiteX44" fmla="*/ 122627 w 602799"/>
              <a:gd name="connsiteY44" fmla="*/ 324681 h 601297"/>
              <a:gd name="connsiteX45" fmla="*/ 325759 w 602799"/>
              <a:gd name="connsiteY45" fmla="*/ 527349 h 601297"/>
              <a:gd name="connsiteX46" fmla="*/ 528737 w 602799"/>
              <a:gd name="connsiteY46" fmla="*/ 324681 h 601297"/>
              <a:gd name="connsiteX47" fmla="*/ 325759 w 602799"/>
              <a:gd name="connsiteY47" fmla="*/ 122013 h 601297"/>
              <a:gd name="connsiteX48" fmla="*/ 216203 w 602799"/>
              <a:gd name="connsiteY48" fmla="*/ 154077 h 601297"/>
              <a:gd name="connsiteX49" fmla="*/ 162885 w 602799"/>
              <a:gd name="connsiteY49" fmla="*/ 100994 h 601297"/>
              <a:gd name="connsiteX50" fmla="*/ 325759 w 602799"/>
              <a:gd name="connsiteY50" fmla="*/ 48064 h 601297"/>
              <a:gd name="connsiteX51" fmla="*/ 47654 w 602799"/>
              <a:gd name="connsiteY51" fmla="*/ 1123 h 601297"/>
              <a:gd name="connsiteX52" fmla="*/ 82702 w 602799"/>
              <a:gd name="connsiteY52" fmla="*/ 35649 h 601297"/>
              <a:gd name="connsiteX53" fmla="*/ 83932 w 602799"/>
              <a:gd name="connsiteY53" fmla="*/ 38564 h 601297"/>
              <a:gd name="connsiteX54" fmla="*/ 83932 w 602799"/>
              <a:gd name="connsiteY54" fmla="*/ 79074 h 601297"/>
              <a:gd name="connsiteX55" fmla="*/ 79935 w 602799"/>
              <a:gd name="connsiteY55" fmla="*/ 83064 h 601297"/>
              <a:gd name="connsiteX56" fmla="*/ 39354 w 602799"/>
              <a:gd name="connsiteY56" fmla="*/ 83064 h 601297"/>
              <a:gd name="connsiteX57" fmla="*/ 36587 w 602799"/>
              <a:gd name="connsiteY57" fmla="*/ 81990 h 601297"/>
              <a:gd name="connsiteX58" fmla="*/ 1231 w 602799"/>
              <a:gd name="connsiteY58" fmla="*/ 47004 h 601297"/>
              <a:gd name="connsiteX59" fmla="*/ 3998 w 602799"/>
              <a:gd name="connsiteY59" fmla="*/ 40252 h 601297"/>
              <a:gd name="connsiteX60" fmla="*/ 15988 w 602799"/>
              <a:gd name="connsiteY60" fmla="*/ 40252 h 601297"/>
              <a:gd name="connsiteX61" fmla="*/ 40891 w 602799"/>
              <a:gd name="connsiteY61" fmla="*/ 15394 h 601297"/>
              <a:gd name="connsiteX62" fmla="*/ 40891 w 602799"/>
              <a:gd name="connsiteY62" fmla="*/ 4039 h 601297"/>
              <a:gd name="connsiteX63" fmla="*/ 47654 w 602799"/>
              <a:gd name="connsiteY63" fmla="*/ 1123 h 60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2799" h="601297">
                <a:moveTo>
                  <a:pt x="338818" y="310850"/>
                </a:moveTo>
                <a:cubicBezTo>
                  <a:pt x="342506" y="314377"/>
                  <a:pt x="344811" y="319283"/>
                  <a:pt x="344811" y="324650"/>
                </a:cubicBezTo>
                <a:cubicBezTo>
                  <a:pt x="344811" y="335230"/>
                  <a:pt x="336206" y="343663"/>
                  <a:pt x="325757" y="343663"/>
                </a:cubicBezTo>
                <a:cubicBezTo>
                  <a:pt x="320226" y="343663"/>
                  <a:pt x="315309" y="341363"/>
                  <a:pt x="311928" y="337683"/>
                </a:cubicBezTo>
                <a:cubicBezTo>
                  <a:pt x="318074" y="335690"/>
                  <a:pt x="323914" y="332163"/>
                  <a:pt x="328677" y="327410"/>
                </a:cubicBezTo>
                <a:cubicBezTo>
                  <a:pt x="333440" y="322657"/>
                  <a:pt x="336821" y="316983"/>
                  <a:pt x="338818" y="310850"/>
                </a:cubicBezTo>
                <a:close/>
                <a:moveTo>
                  <a:pt x="325724" y="231675"/>
                </a:moveTo>
                <a:cubicBezTo>
                  <a:pt x="377043" y="231675"/>
                  <a:pt x="418835" y="273404"/>
                  <a:pt x="418835" y="324645"/>
                </a:cubicBezTo>
                <a:cubicBezTo>
                  <a:pt x="418835" y="375886"/>
                  <a:pt x="377043" y="417615"/>
                  <a:pt x="325724" y="417615"/>
                </a:cubicBezTo>
                <a:cubicBezTo>
                  <a:pt x="274406" y="417615"/>
                  <a:pt x="232613" y="375886"/>
                  <a:pt x="232613" y="324645"/>
                </a:cubicBezTo>
                <a:cubicBezTo>
                  <a:pt x="232613" y="314980"/>
                  <a:pt x="234150" y="305621"/>
                  <a:pt x="236915" y="296877"/>
                </a:cubicBezTo>
                <a:cubicBezTo>
                  <a:pt x="236915" y="296877"/>
                  <a:pt x="269796" y="329708"/>
                  <a:pt x="271025" y="330628"/>
                </a:cubicBezTo>
                <a:cubicBezTo>
                  <a:pt x="274098" y="358090"/>
                  <a:pt x="297453" y="379568"/>
                  <a:pt x="325724" y="379568"/>
                </a:cubicBezTo>
                <a:cubicBezTo>
                  <a:pt x="355993" y="379568"/>
                  <a:pt x="380577" y="354868"/>
                  <a:pt x="380577" y="324645"/>
                </a:cubicBezTo>
                <a:cubicBezTo>
                  <a:pt x="380577" y="296570"/>
                  <a:pt x="359373" y="273251"/>
                  <a:pt x="332024" y="270182"/>
                </a:cubicBezTo>
                <a:cubicBezTo>
                  <a:pt x="330948" y="268802"/>
                  <a:pt x="298067" y="235817"/>
                  <a:pt x="298067" y="235817"/>
                </a:cubicBezTo>
                <a:cubicBezTo>
                  <a:pt x="306825" y="233209"/>
                  <a:pt x="316044" y="231675"/>
                  <a:pt x="325724" y="231675"/>
                </a:cubicBezTo>
                <a:close/>
                <a:moveTo>
                  <a:pt x="325760" y="157723"/>
                </a:moveTo>
                <a:cubicBezTo>
                  <a:pt x="417949" y="157723"/>
                  <a:pt x="492929" y="232593"/>
                  <a:pt x="492929" y="324646"/>
                </a:cubicBezTo>
                <a:cubicBezTo>
                  <a:pt x="492929" y="416698"/>
                  <a:pt x="417949" y="491568"/>
                  <a:pt x="325760" y="491568"/>
                </a:cubicBezTo>
                <a:cubicBezTo>
                  <a:pt x="233571" y="491568"/>
                  <a:pt x="158590" y="416698"/>
                  <a:pt x="158590" y="324646"/>
                </a:cubicBezTo>
                <a:cubicBezTo>
                  <a:pt x="158590" y="294268"/>
                  <a:pt x="166733" y="265732"/>
                  <a:pt x="181023" y="241184"/>
                </a:cubicBezTo>
                <a:lnTo>
                  <a:pt x="209294" y="269414"/>
                </a:lnTo>
                <a:cubicBezTo>
                  <a:pt x="201304" y="286137"/>
                  <a:pt x="196695" y="304854"/>
                  <a:pt x="196695" y="324646"/>
                </a:cubicBezTo>
                <a:cubicBezTo>
                  <a:pt x="196695" y="395680"/>
                  <a:pt x="254620" y="453520"/>
                  <a:pt x="325760" y="453520"/>
                </a:cubicBezTo>
                <a:cubicBezTo>
                  <a:pt x="396899" y="453520"/>
                  <a:pt x="454671" y="395680"/>
                  <a:pt x="454671" y="324646"/>
                </a:cubicBezTo>
                <a:cubicBezTo>
                  <a:pt x="454671" y="253611"/>
                  <a:pt x="396899" y="195925"/>
                  <a:pt x="325760" y="195925"/>
                </a:cubicBezTo>
                <a:cubicBezTo>
                  <a:pt x="305939" y="195925"/>
                  <a:pt x="287194" y="200374"/>
                  <a:pt x="270446" y="208352"/>
                </a:cubicBezTo>
                <a:lnTo>
                  <a:pt x="242175" y="180123"/>
                </a:lnTo>
                <a:cubicBezTo>
                  <a:pt x="266759" y="165854"/>
                  <a:pt x="295337" y="157723"/>
                  <a:pt x="325760" y="157723"/>
                </a:cubicBezTo>
                <a:close/>
                <a:moveTo>
                  <a:pt x="111273" y="85181"/>
                </a:moveTo>
                <a:lnTo>
                  <a:pt x="310717" y="284185"/>
                </a:lnTo>
                <a:cubicBezTo>
                  <a:pt x="317785" y="291243"/>
                  <a:pt x="317785" y="302597"/>
                  <a:pt x="310717" y="309502"/>
                </a:cubicBezTo>
                <a:cubicBezTo>
                  <a:pt x="307183" y="313031"/>
                  <a:pt x="302573" y="314872"/>
                  <a:pt x="298117" y="314872"/>
                </a:cubicBezTo>
                <a:cubicBezTo>
                  <a:pt x="293508" y="314872"/>
                  <a:pt x="288898" y="313031"/>
                  <a:pt x="285364" y="309655"/>
                </a:cubicBezTo>
                <a:lnTo>
                  <a:pt x="85766" y="110498"/>
                </a:lnTo>
                <a:lnTo>
                  <a:pt x="90376" y="110498"/>
                </a:lnTo>
                <a:cubicBezTo>
                  <a:pt x="101900" y="110498"/>
                  <a:pt x="111273" y="100985"/>
                  <a:pt x="111273" y="89477"/>
                </a:cubicBezTo>
                <a:close/>
                <a:moveTo>
                  <a:pt x="325759" y="48064"/>
                </a:moveTo>
                <a:cubicBezTo>
                  <a:pt x="478492" y="48064"/>
                  <a:pt x="602799" y="172181"/>
                  <a:pt x="602799" y="324681"/>
                </a:cubicBezTo>
                <a:cubicBezTo>
                  <a:pt x="602799" y="477180"/>
                  <a:pt x="478492" y="601297"/>
                  <a:pt x="325759" y="601297"/>
                </a:cubicBezTo>
                <a:cubicBezTo>
                  <a:pt x="173026" y="601297"/>
                  <a:pt x="48719" y="477180"/>
                  <a:pt x="48719" y="324681"/>
                </a:cubicBezTo>
                <a:cubicBezTo>
                  <a:pt x="48719" y="263926"/>
                  <a:pt x="68387" y="207774"/>
                  <a:pt x="101730" y="162055"/>
                </a:cubicBezTo>
                <a:lnTo>
                  <a:pt x="154895" y="215139"/>
                </a:lnTo>
                <a:cubicBezTo>
                  <a:pt x="134612" y="246743"/>
                  <a:pt x="122627" y="284331"/>
                  <a:pt x="122627" y="324681"/>
                </a:cubicBezTo>
                <a:cubicBezTo>
                  <a:pt x="122627" y="436524"/>
                  <a:pt x="213745" y="527349"/>
                  <a:pt x="325759" y="527349"/>
                </a:cubicBezTo>
                <a:cubicBezTo>
                  <a:pt x="437620" y="527349"/>
                  <a:pt x="528737" y="436524"/>
                  <a:pt x="528737" y="324681"/>
                </a:cubicBezTo>
                <a:cubicBezTo>
                  <a:pt x="528737" y="212837"/>
                  <a:pt x="437620" y="122013"/>
                  <a:pt x="325759" y="122013"/>
                </a:cubicBezTo>
                <a:cubicBezTo>
                  <a:pt x="285348" y="122013"/>
                  <a:pt x="247856" y="133826"/>
                  <a:pt x="216203" y="154077"/>
                </a:cubicBezTo>
                <a:lnTo>
                  <a:pt x="162885" y="100994"/>
                </a:lnTo>
                <a:cubicBezTo>
                  <a:pt x="208674" y="67702"/>
                  <a:pt x="264912" y="48064"/>
                  <a:pt x="325759" y="48064"/>
                </a:cubicBezTo>
                <a:close/>
                <a:moveTo>
                  <a:pt x="47654" y="1123"/>
                </a:moveTo>
                <a:lnTo>
                  <a:pt x="82702" y="35649"/>
                </a:lnTo>
                <a:cubicBezTo>
                  <a:pt x="83471" y="36416"/>
                  <a:pt x="83932" y="37490"/>
                  <a:pt x="83932" y="38564"/>
                </a:cubicBezTo>
                <a:lnTo>
                  <a:pt x="83932" y="79074"/>
                </a:lnTo>
                <a:cubicBezTo>
                  <a:pt x="83932" y="81376"/>
                  <a:pt x="82088" y="83064"/>
                  <a:pt x="79935" y="83064"/>
                </a:cubicBezTo>
                <a:lnTo>
                  <a:pt x="39354" y="83064"/>
                </a:lnTo>
                <a:cubicBezTo>
                  <a:pt x="38278" y="83064"/>
                  <a:pt x="37355" y="82604"/>
                  <a:pt x="36587" y="81990"/>
                </a:cubicBezTo>
                <a:lnTo>
                  <a:pt x="1231" y="47004"/>
                </a:lnTo>
                <a:cubicBezTo>
                  <a:pt x="-1382" y="44549"/>
                  <a:pt x="463" y="40252"/>
                  <a:pt x="3998" y="40252"/>
                </a:cubicBezTo>
                <a:lnTo>
                  <a:pt x="15988" y="40252"/>
                </a:lnTo>
                <a:cubicBezTo>
                  <a:pt x="29669" y="40252"/>
                  <a:pt x="40891" y="29051"/>
                  <a:pt x="40891" y="15394"/>
                </a:cubicBezTo>
                <a:lnTo>
                  <a:pt x="40891" y="4039"/>
                </a:lnTo>
                <a:cubicBezTo>
                  <a:pt x="40891" y="509"/>
                  <a:pt x="45195" y="-1332"/>
                  <a:pt x="47654" y="112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</p:sp>
      <p:sp>
        <p:nvSpPr>
          <p:cNvPr id="18" name="placeholder-filled-tool-shape-for-maps_57003"/>
          <p:cNvSpPr>
            <a:spLocks noChangeAspect="1"/>
          </p:cNvSpPr>
          <p:nvPr/>
        </p:nvSpPr>
        <p:spPr bwMode="auto">
          <a:xfrm>
            <a:off x="1075778" y="2283946"/>
            <a:ext cx="248945" cy="331200"/>
          </a:xfrm>
          <a:custGeom>
            <a:avLst/>
            <a:gdLst>
              <a:gd name="T0" fmla="*/ 594 w 1188"/>
              <a:gd name="T1" fmla="*/ 0 h 1583"/>
              <a:gd name="T2" fmla="*/ 0 w 1188"/>
              <a:gd name="T3" fmla="*/ 593 h 1583"/>
              <a:gd name="T4" fmla="*/ 170 w 1188"/>
              <a:gd name="T5" fmla="*/ 1061 h 1583"/>
              <a:gd name="T6" fmla="*/ 538 w 1188"/>
              <a:gd name="T7" fmla="*/ 1551 h 1583"/>
              <a:gd name="T8" fmla="*/ 651 w 1188"/>
              <a:gd name="T9" fmla="*/ 1551 h 1583"/>
              <a:gd name="T10" fmla="*/ 980 w 1188"/>
              <a:gd name="T11" fmla="*/ 1137 h 1583"/>
              <a:gd name="T12" fmla="*/ 1188 w 1188"/>
              <a:gd name="T13" fmla="*/ 593 h 1583"/>
              <a:gd name="T14" fmla="*/ 594 w 1188"/>
              <a:gd name="T15" fmla="*/ 0 h 1583"/>
              <a:gd name="T16" fmla="*/ 594 w 1188"/>
              <a:gd name="T17" fmla="*/ 937 h 1583"/>
              <a:gd name="T18" fmla="*/ 234 w 1188"/>
              <a:gd name="T19" fmla="*/ 577 h 1583"/>
              <a:gd name="T20" fmla="*/ 594 w 1188"/>
              <a:gd name="T21" fmla="*/ 217 h 1583"/>
              <a:gd name="T22" fmla="*/ 954 w 1188"/>
              <a:gd name="T23" fmla="*/ 577 h 1583"/>
              <a:gd name="T24" fmla="*/ 594 w 1188"/>
              <a:gd name="T25" fmla="*/ 937 h 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88" h="1583">
                <a:moveTo>
                  <a:pt x="594" y="0"/>
                </a:moveTo>
                <a:cubicBezTo>
                  <a:pt x="266" y="0"/>
                  <a:pt x="0" y="265"/>
                  <a:pt x="0" y="593"/>
                </a:cubicBezTo>
                <a:cubicBezTo>
                  <a:pt x="0" y="764"/>
                  <a:pt x="86" y="919"/>
                  <a:pt x="170" y="1061"/>
                </a:cubicBezTo>
                <a:cubicBezTo>
                  <a:pt x="272" y="1239"/>
                  <a:pt x="395" y="1404"/>
                  <a:pt x="538" y="1551"/>
                </a:cubicBezTo>
                <a:cubicBezTo>
                  <a:pt x="568" y="1583"/>
                  <a:pt x="619" y="1583"/>
                  <a:pt x="651" y="1551"/>
                </a:cubicBezTo>
                <a:cubicBezTo>
                  <a:pt x="776" y="1427"/>
                  <a:pt x="887" y="1287"/>
                  <a:pt x="980" y="1137"/>
                </a:cubicBezTo>
                <a:cubicBezTo>
                  <a:pt x="1080" y="976"/>
                  <a:pt x="1188" y="789"/>
                  <a:pt x="1188" y="593"/>
                </a:cubicBezTo>
                <a:cubicBezTo>
                  <a:pt x="1187" y="267"/>
                  <a:pt x="922" y="0"/>
                  <a:pt x="594" y="0"/>
                </a:cubicBezTo>
                <a:close/>
                <a:moveTo>
                  <a:pt x="594" y="937"/>
                </a:moveTo>
                <a:cubicBezTo>
                  <a:pt x="395" y="937"/>
                  <a:pt x="234" y="776"/>
                  <a:pt x="234" y="577"/>
                </a:cubicBezTo>
                <a:cubicBezTo>
                  <a:pt x="234" y="379"/>
                  <a:pt x="395" y="217"/>
                  <a:pt x="594" y="217"/>
                </a:cubicBezTo>
                <a:cubicBezTo>
                  <a:pt x="792" y="217"/>
                  <a:pt x="954" y="377"/>
                  <a:pt x="954" y="577"/>
                </a:cubicBezTo>
                <a:cubicBezTo>
                  <a:pt x="954" y="777"/>
                  <a:pt x="792" y="937"/>
                  <a:pt x="594" y="93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</p:sp>
      <p:sp>
        <p:nvSpPr>
          <p:cNvPr id="19" name="verification-symbol-in-a-square-box_37892"/>
          <p:cNvSpPr>
            <a:spLocks noChangeAspect="1"/>
          </p:cNvSpPr>
          <p:nvPr/>
        </p:nvSpPr>
        <p:spPr bwMode="auto">
          <a:xfrm>
            <a:off x="5929435" y="2283947"/>
            <a:ext cx="360000" cy="302595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</p:sp>
      <p:sp>
        <p:nvSpPr>
          <p:cNvPr id="3" name="文本框 2"/>
          <p:cNvSpPr txBox="1"/>
          <p:nvPr/>
        </p:nvSpPr>
        <p:spPr>
          <a:xfrm>
            <a:off x="827583" y="851752"/>
            <a:ext cx="705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数元电力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，致力于配电设备的智能物联，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与合作伙伴携手共创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字化电力服务新纪</a:t>
            </a: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06CA692-C877-4B9F-A38F-7585DE7639C2}"/>
              </a:ext>
            </a:extLst>
          </p:cNvPr>
          <p:cNvGrpSpPr/>
          <p:nvPr/>
        </p:nvGrpSpPr>
        <p:grpSpPr>
          <a:xfrm>
            <a:off x="7956376" y="195485"/>
            <a:ext cx="1096285" cy="362920"/>
            <a:chOff x="7884368" y="195486"/>
            <a:chExt cx="1096285" cy="362920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48EC5178-E1AD-48F9-9B2A-76CF70F13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84368" y="195486"/>
              <a:ext cx="1080120" cy="362920"/>
            </a:xfrm>
            <a:prstGeom prst="rect">
              <a:avLst/>
            </a:prstGeom>
          </p:spPr>
        </p:pic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284E35C2-1024-455D-9DC7-FA7D9B5501D7}"/>
                </a:ext>
              </a:extLst>
            </p:cNvPr>
            <p:cNvSpPr/>
            <p:nvPr/>
          </p:nvSpPr>
          <p:spPr>
            <a:xfrm>
              <a:off x="8836637" y="478590"/>
              <a:ext cx="144016" cy="79815"/>
            </a:xfrm>
            <a:prstGeom prst="roundRect">
              <a:avLst/>
            </a:prstGeom>
            <a:solidFill>
              <a:srgbClr val="FBF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8"/>
          <p:cNvSpPr>
            <a:spLocks noChangeArrowheads="1"/>
          </p:cNvSpPr>
          <p:nvPr/>
        </p:nvSpPr>
        <p:spPr bwMode="auto">
          <a:xfrm>
            <a:off x="251520" y="157661"/>
            <a:ext cx="4238439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>
              <a:defRPr/>
            </a:pP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我们的团队</a:t>
            </a:r>
            <a:endParaRPr lang="zh-CN" altLang="zh-CN" sz="2400" b="1" kern="1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77948" y="1297149"/>
            <a:ext cx="1584000" cy="3168000"/>
            <a:chOff x="2064183" y="1297149"/>
            <a:chExt cx="1584000" cy="3168000"/>
          </a:xfrm>
        </p:grpSpPr>
        <p:sp>
          <p:nvSpPr>
            <p:cNvPr id="53" name="Rounded Rectangle 52"/>
            <p:cNvSpPr/>
            <p:nvPr/>
          </p:nvSpPr>
          <p:spPr>
            <a:xfrm>
              <a:off x="2065969" y="1297149"/>
              <a:ext cx="1570951" cy="3168000"/>
            </a:xfrm>
            <a:prstGeom prst="roundRect">
              <a:avLst>
                <a:gd name="adj" fmla="val 675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241"/>
            <p:cNvSpPr/>
            <p:nvPr/>
          </p:nvSpPr>
          <p:spPr bwMode="auto">
            <a:xfrm>
              <a:off x="2320003" y="2477741"/>
              <a:ext cx="42847" cy="96203"/>
            </a:xfrm>
            <a:custGeom>
              <a:avLst/>
              <a:gdLst>
                <a:gd name="T0" fmla="*/ 0 w 15"/>
                <a:gd name="T1" fmla="*/ 36 h 43"/>
                <a:gd name="T2" fmla="*/ 15 w 15"/>
                <a:gd name="T3" fmla="*/ 43 h 43"/>
                <a:gd name="T4" fmla="*/ 15 w 15"/>
                <a:gd name="T5" fmla="*/ 0 h 43"/>
                <a:gd name="T6" fmla="*/ 0 w 15"/>
                <a:gd name="T7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3">
                  <a:moveTo>
                    <a:pt x="0" y="36"/>
                  </a:moveTo>
                  <a:cubicBezTo>
                    <a:pt x="0" y="36"/>
                    <a:pt x="0" y="43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858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685800"/>
              <a:endParaRPr 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22310" y="2163745"/>
              <a:ext cx="1371104" cy="457437"/>
              <a:chOff x="2301059" y="1797628"/>
              <a:chExt cx="1371104" cy="457437"/>
            </a:xfrm>
          </p:grpSpPr>
          <p:sp>
            <p:nvSpPr>
              <p:cNvPr id="31" name="Freeform 243"/>
              <p:cNvSpPr/>
              <p:nvPr/>
            </p:nvSpPr>
            <p:spPr bwMode="auto">
              <a:xfrm>
                <a:off x="2314051" y="1797628"/>
                <a:ext cx="1328400" cy="457437"/>
              </a:xfrm>
              <a:custGeom>
                <a:avLst/>
                <a:gdLst>
                  <a:gd name="T0" fmla="*/ 1 w 406"/>
                  <a:gd name="T1" fmla="*/ 14 h 205"/>
                  <a:gd name="T2" fmla="*/ 1 w 406"/>
                  <a:gd name="T3" fmla="*/ 97 h 205"/>
                  <a:gd name="T4" fmla="*/ 1 w 406"/>
                  <a:gd name="T5" fmla="*/ 97 h 205"/>
                  <a:gd name="T6" fmla="*/ 1 w 406"/>
                  <a:gd name="T7" fmla="*/ 205 h 205"/>
                  <a:gd name="T8" fmla="*/ 34 w 406"/>
                  <a:gd name="T9" fmla="*/ 194 h 205"/>
                  <a:gd name="T10" fmla="*/ 328 w 406"/>
                  <a:gd name="T11" fmla="*/ 194 h 205"/>
                  <a:gd name="T12" fmla="*/ 376 w 406"/>
                  <a:gd name="T13" fmla="*/ 147 h 205"/>
                  <a:gd name="T14" fmla="*/ 405 w 406"/>
                  <a:gd name="T15" fmla="*/ 97 h 205"/>
                  <a:gd name="T16" fmla="*/ 406 w 406"/>
                  <a:gd name="T17" fmla="*/ 97 h 205"/>
                  <a:gd name="T18" fmla="*/ 405 w 406"/>
                  <a:gd name="T19" fmla="*/ 97 h 205"/>
                  <a:gd name="T20" fmla="*/ 406 w 406"/>
                  <a:gd name="T21" fmla="*/ 97 h 205"/>
                  <a:gd name="T22" fmla="*/ 405 w 406"/>
                  <a:gd name="T23" fmla="*/ 97 h 205"/>
                  <a:gd name="T24" fmla="*/ 376 w 406"/>
                  <a:gd name="T25" fmla="*/ 46 h 205"/>
                  <a:gd name="T26" fmla="*/ 328 w 406"/>
                  <a:gd name="T27" fmla="*/ 0 h 205"/>
                  <a:gd name="T28" fmla="*/ 34 w 406"/>
                  <a:gd name="T29" fmla="*/ 0 h 205"/>
                  <a:gd name="T30" fmla="*/ 1 w 406"/>
                  <a:gd name="T31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6" h="205">
                    <a:moveTo>
                      <a:pt x="1" y="14"/>
                    </a:move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205"/>
                      <a:pt x="1" y="205"/>
                      <a:pt x="1" y="205"/>
                    </a:cubicBezTo>
                    <a:cubicBezTo>
                      <a:pt x="1" y="204"/>
                      <a:pt x="2" y="194"/>
                      <a:pt x="34" y="194"/>
                    </a:cubicBezTo>
                    <a:cubicBezTo>
                      <a:pt x="68" y="194"/>
                      <a:pt x="328" y="194"/>
                      <a:pt x="328" y="194"/>
                    </a:cubicBezTo>
                    <a:cubicBezTo>
                      <a:pt x="328" y="194"/>
                      <a:pt x="356" y="192"/>
                      <a:pt x="376" y="147"/>
                    </a:cubicBezTo>
                    <a:cubicBezTo>
                      <a:pt x="393" y="108"/>
                      <a:pt x="403" y="99"/>
                      <a:pt x="405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5" y="97"/>
                      <a:pt x="405" y="97"/>
                      <a:pt x="405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5" y="97"/>
                      <a:pt x="405" y="97"/>
                      <a:pt x="405" y="97"/>
                    </a:cubicBezTo>
                    <a:cubicBezTo>
                      <a:pt x="403" y="95"/>
                      <a:pt x="393" y="85"/>
                      <a:pt x="376" y="46"/>
                    </a:cubicBezTo>
                    <a:cubicBezTo>
                      <a:pt x="356" y="1"/>
                      <a:pt x="328" y="0"/>
                      <a:pt x="328" y="0"/>
                    </a:cubicBezTo>
                    <a:cubicBezTo>
                      <a:pt x="328" y="0"/>
                      <a:pt x="68" y="0"/>
                      <a:pt x="34" y="0"/>
                    </a:cubicBezTo>
                    <a:cubicBezTo>
                      <a:pt x="0" y="0"/>
                      <a:pt x="1" y="14"/>
                      <a:pt x="1" y="14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00A0C0"/>
                  </a:gs>
                  <a:gs pos="100000">
                    <a:srgbClr val="66CD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Content Placeholder 2"/>
              <p:cNvSpPr txBox="1"/>
              <p:nvPr/>
            </p:nvSpPr>
            <p:spPr>
              <a:xfrm>
                <a:off x="2301059" y="1876253"/>
                <a:ext cx="1371104" cy="298422"/>
              </a:xfrm>
              <a:prstGeom prst="roundRect">
                <a:avLst/>
              </a:prstGeom>
              <a:noFill/>
            </p:spPr>
            <p:txBody>
              <a:bodyPr vert="horz" lIns="91419" tIns="45710" rIns="91419" bIns="4571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12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徐涛   </a:t>
                </a:r>
                <a:r>
                  <a:rPr lang="en-US" altLang="zh-CN" sz="12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CTO</a:t>
                </a:r>
                <a:endParaRPr lang="zh-CN" altLang="en-US" sz="12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PA_淘宝店chenying0907出品 12"/>
            <p:cNvSpPr txBox="1"/>
            <p:nvPr>
              <p:custDataLst>
                <p:tags r:id="rId5"/>
              </p:custDataLst>
            </p:nvPr>
          </p:nvSpPr>
          <p:spPr>
            <a:xfrm>
              <a:off x="2064183" y="2737586"/>
              <a:ext cx="1584000" cy="10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曾任浙江省电力公司电力信息化团队负责人，过去十多年一直从事设备资产管理业务研究，以及电力生产管理系统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PMS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、输变电设备在线监测系统等核心业务的研发。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507957" y="1408043"/>
              <a:ext cx="697665" cy="69766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289903" y="1297149"/>
            <a:ext cx="1570951" cy="3168000"/>
            <a:chOff x="5518166" y="1297149"/>
            <a:chExt cx="1570951" cy="3168000"/>
          </a:xfrm>
        </p:grpSpPr>
        <p:sp>
          <p:nvSpPr>
            <p:cNvPr id="55" name="Rounded Rectangle 54"/>
            <p:cNvSpPr/>
            <p:nvPr/>
          </p:nvSpPr>
          <p:spPr>
            <a:xfrm>
              <a:off x="5518166" y="1297149"/>
              <a:ext cx="1570951" cy="3168000"/>
            </a:xfrm>
            <a:prstGeom prst="roundRect">
              <a:avLst>
                <a:gd name="adj" fmla="val 675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61"/>
            <p:cNvGrpSpPr/>
            <p:nvPr/>
          </p:nvGrpSpPr>
          <p:grpSpPr>
            <a:xfrm>
              <a:off x="5647374" y="2163745"/>
              <a:ext cx="1391869" cy="473471"/>
              <a:chOff x="6236564" y="3491970"/>
              <a:chExt cx="1856496" cy="796925"/>
            </a:xfrm>
          </p:grpSpPr>
          <p:sp>
            <p:nvSpPr>
              <p:cNvPr id="47" name="Freeform 241"/>
              <p:cNvSpPr/>
              <p:nvPr/>
            </p:nvSpPr>
            <p:spPr bwMode="auto">
              <a:xfrm>
                <a:off x="6244503" y="4126970"/>
                <a:ext cx="57150" cy="161925"/>
              </a:xfrm>
              <a:custGeom>
                <a:avLst/>
                <a:gdLst>
                  <a:gd name="T0" fmla="*/ 0 w 15"/>
                  <a:gd name="T1" fmla="*/ 36 h 43"/>
                  <a:gd name="T2" fmla="*/ 15 w 15"/>
                  <a:gd name="T3" fmla="*/ 43 h 43"/>
                  <a:gd name="T4" fmla="*/ 15 w 15"/>
                  <a:gd name="T5" fmla="*/ 0 h 43"/>
                  <a:gd name="T6" fmla="*/ 0 w 15"/>
                  <a:gd name="T7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36"/>
                    </a:moveTo>
                    <a:cubicBezTo>
                      <a:pt x="0" y="36"/>
                      <a:pt x="0" y="43"/>
                      <a:pt x="15" y="4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3"/>
                      <a:pt x="0" y="13"/>
                      <a:pt x="0" y="13"/>
                    </a:cubicBezTo>
                  </a:path>
                </a:pathLst>
              </a:custGeom>
              <a:solidFill>
                <a:srgbClr val="85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2" rIns="68564" bIns="34282" numCol="1" anchor="t" anchorCtr="0" compatLnSpc="1"/>
              <a:lstStyle/>
              <a:p>
                <a:pPr defTabSz="68580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43"/>
              <p:cNvSpPr/>
              <p:nvPr/>
            </p:nvSpPr>
            <p:spPr bwMode="auto">
              <a:xfrm>
                <a:off x="6236564" y="3491970"/>
                <a:ext cx="1771840" cy="769937"/>
              </a:xfrm>
              <a:custGeom>
                <a:avLst/>
                <a:gdLst>
                  <a:gd name="T0" fmla="*/ 1 w 406"/>
                  <a:gd name="T1" fmla="*/ 14 h 205"/>
                  <a:gd name="T2" fmla="*/ 1 w 406"/>
                  <a:gd name="T3" fmla="*/ 97 h 205"/>
                  <a:gd name="T4" fmla="*/ 1 w 406"/>
                  <a:gd name="T5" fmla="*/ 97 h 205"/>
                  <a:gd name="T6" fmla="*/ 1 w 406"/>
                  <a:gd name="T7" fmla="*/ 205 h 205"/>
                  <a:gd name="T8" fmla="*/ 34 w 406"/>
                  <a:gd name="T9" fmla="*/ 194 h 205"/>
                  <a:gd name="T10" fmla="*/ 328 w 406"/>
                  <a:gd name="T11" fmla="*/ 194 h 205"/>
                  <a:gd name="T12" fmla="*/ 376 w 406"/>
                  <a:gd name="T13" fmla="*/ 147 h 205"/>
                  <a:gd name="T14" fmla="*/ 405 w 406"/>
                  <a:gd name="T15" fmla="*/ 97 h 205"/>
                  <a:gd name="T16" fmla="*/ 406 w 406"/>
                  <a:gd name="T17" fmla="*/ 97 h 205"/>
                  <a:gd name="T18" fmla="*/ 405 w 406"/>
                  <a:gd name="T19" fmla="*/ 97 h 205"/>
                  <a:gd name="T20" fmla="*/ 406 w 406"/>
                  <a:gd name="T21" fmla="*/ 97 h 205"/>
                  <a:gd name="T22" fmla="*/ 405 w 406"/>
                  <a:gd name="T23" fmla="*/ 97 h 205"/>
                  <a:gd name="T24" fmla="*/ 376 w 406"/>
                  <a:gd name="T25" fmla="*/ 46 h 205"/>
                  <a:gd name="T26" fmla="*/ 328 w 406"/>
                  <a:gd name="T27" fmla="*/ 0 h 205"/>
                  <a:gd name="T28" fmla="*/ 34 w 406"/>
                  <a:gd name="T29" fmla="*/ 0 h 205"/>
                  <a:gd name="T30" fmla="*/ 1 w 406"/>
                  <a:gd name="T31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6" h="205">
                    <a:moveTo>
                      <a:pt x="1" y="14"/>
                    </a:move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205"/>
                      <a:pt x="1" y="205"/>
                      <a:pt x="1" y="205"/>
                    </a:cubicBezTo>
                    <a:cubicBezTo>
                      <a:pt x="1" y="204"/>
                      <a:pt x="2" y="194"/>
                      <a:pt x="34" y="194"/>
                    </a:cubicBezTo>
                    <a:cubicBezTo>
                      <a:pt x="68" y="194"/>
                      <a:pt x="328" y="194"/>
                      <a:pt x="328" y="194"/>
                    </a:cubicBezTo>
                    <a:cubicBezTo>
                      <a:pt x="328" y="194"/>
                      <a:pt x="356" y="192"/>
                      <a:pt x="376" y="147"/>
                    </a:cubicBezTo>
                    <a:cubicBezTo>
                      <a:pt x="393" y="108"/>
                      <a:pt x="403" y="99"/>
                      <a:pt x="405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5" y="97"/>
                      <a:pt x="405" y="97"/>
                      <a:pt x="405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5" y="97"/>
                      <a:pt x="405" y="97"/>
                      <a:pt x="405" y="97"/>
                    </a:cubicBezTo>
                    <a:cubicBezTo>
                      <a:pt x="403" y="95"/>
                      <a:pt x="393" y="85"/>
                      <a:pt x="376" y="46"/>
                    </a:cubicBezTo>
                    <a:cubicBezTo>
                      <a:pt x="356" y="1"/>
                      <a:pt x="328" y="0"/>
                      <a:pt x="328" y="0"/>
                    </a:cubicBezTo>
                    <a:cubicBezTo>
                      <a:pt x="328" y="0"/>
                      <a:pt x="68" y="0"/>
                      <a:pt x="34" y="0"/>
                    </a:cubicBezTo>
                    <a:cubicBezTo>
                      <a:pt x="0" y="0"/>
                      <a:pt x="1" y="14"/>
                      <a:pt x="1" y="14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00A0C0"/>
                  </a:gs>
                  <a:gs pos="100000">
                    <a:srgbClr val="66CD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Content Placeholder 2"/>
              <p:cNvSpPr txBox="1"/>
              <p:nvPr/>
            </p:nvSpPr>
            <p:spPr>
              <a:xfrm>
                <a:off x="6264260" y="3645027"/>
                <a:ext cx="1828800" cy="502291"/>
              </a:xfrm>
              <a:prstGeom prst="roundRect">
                <a:avLst/>
              </a:prstGeom>
              <a:noFill/>
            </p:spPr>
            <p:txBody>
              <a:bodyPr vert="horz" lIns="91419" tIns="45710" rIns="91419" bIns="4571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12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刘晓威   </a:t>
                </a:r>
                <a:r>
                  <a:rPr lang="en-US" altLang="zh-CN" sz="12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CSO</a:t>
                </a:r>
                <a:endParaRPr lang="zh-CN" altLang="en-US" sz="12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5939830" y="1408043"/>
              <a:ext cx="697665" cy="69766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566705" y="1297149"/>
            <a:ext cx="1584000" cy="3168000"/>
            <a:chOff x="7228264" y="1297149"/>
            <a:chExt cx="1584000" cy="3168000"/>
          </a:xfrm>
        </p:grpSpPr>
        <p:sp>
          <p:nvSpPr>
            <p:cNvPr id="57" name="Rounded Rectangle 56"/>
            <p:cNvSpPr/>
            <p:nvPr/>
          </p:nvSpPr>
          <p:spPr>
            <a:xfrm>
              <a:off x="7236860" y="1297149"/>
              <a:ext cx="1570951" cy="3168000"/>
            </a:xfrm>
            <a:prstGeom prst="roundRect">
              <a:avLst>
                <a:gd name="adj" fmla="val 675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61"/>
            <p:cNvGrpSpPr/>
            <p:nvPr/>
          </p:nvGrpSpPr>
          <p:grpSpPr>
            <a:xfrm>
              <a:off x="7374183" y="2163745"/>
              <a:ext cx="1391869" cy="473471"/>
              <a:chOff x="6236564" y="3491970"/>
              <a:chExt cx="1856496" cy="796925"/>
            </a:xfrm>
          </p:grpSpPr>
          <p:sp>
            <p:nvSpPr>
              <p:cNvPr id="35" name="Freeform 241"/>
              <p:cNvSpPr/>
              <p:nvPr/>
            </p:nvSpPr>
            <p:spPr bwMode="auto">
              <a:xfrm>
                <a:off x="6244503" y="4126970"/>
                <a:ext cx="57150" cy="161925"/>
              </a:xfrm>
              <a:custGeom>
                <a:avLst/>
                <a:gdLst>
                  <a:gd name="T0" fmla="*/ 0 w 15"/>
                  <a:gd name="T1" fmla="*/ 36 h 43"/>
                  <a:gd name="T2" fmla="*/ 15 w 15"/>
                  <a:gd name="T3" fmla="*/ 43 h 43"/>
                  <a:gd name="T4" fmla="*/ 15 w 15"/>
                  <a:gd name="T5" fmla="*/ 0 h 43"/>
                  <a:gd name="T6" fmla="*/ 0 w 15"/>
                  <a:gd name="T7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36"/>
                    </a:moveTo>
                    <a:cubicBezTo>
                      <a:pt x="0" y="36"/>
                      <a:pt x="0" y="43"/>
                      <a:pt x="15" y="4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3"/>
                      <a:pt x="0" y="13"/>
                      <a:pt x="0" y="13"/>
                    </a:cubicBezTo>
                  </a:path>
                </a:pathLst>
              </a:custGeom>
              <a:solidFill>
                <a:srgbClr val="85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2" rIns="68564" bIns="34282" numCol="1" anchor="t" anchorCtr="0" compatLnSpc="1"/>
              <a:lstStyle/>
              <a:p>
                <a:pPr defTabSz="68580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43"/>
              <p:cNvSpPr/>
              <p:nvPr/>
            </p:nvSpPr>
            <p:spPr bwMode="auto">
              <a:xfrm>
                <a:off x="6236564" y="3491970"/>
                <a:ext cx="1771840" cy="769937"/>
              </a:xfrm>
              <a:custGeom>
                <a:avLst/>
                <a:gdLst>
                  <a:gd name="T0" fmla="*/ 1 w 406"/>
                  <a:gd name="T1" fmla="*/ 14 h 205"/>
                  <a:gd name="T2" fmla="*/ 1 w 406"/>
                  <a:gd name="T3" fmla="*/ 97 h 205"/>
                  <a:gd name="T4" fmla="*/ 1 w 406"/>
                  <a:gd name="T5" fmla="*/ 97 h 205"/>
                  <a:gd name="T6" fmla="*/ 1 w 406"/>
                  <a:gd name="T7" fmla="*/ 205 h 205"/>
                  <a:gd name="T8" fmla="*/ 34 w 406"/>
                  <a:gd name="T9" fmla="*/ 194 h 205"/>
                  <a:gd name="T10" fmla="*/ 328 w 406"/>
                  <a:gd name="T11" fmla="*/ 194 h 205"/>
                  <a:gd name="T12" fmla="*/ 376 w 406"/>
                  <a:gd name="T13" fmla="*/ 147 h 205"/>
                  <a:gd name="T14" fmla="*/ 405 w 406"/>
                  <a:gd name="T15" fmla="*/ 97 h 205"/>
                  <a:gd name="T16" fmla="*/ 406 w 406"/>
                  <a:gd name="T17" fmla="*/ 97 h 205"/>
                  <a:gd name="T18" fmla="*/ 405 w 406"/>
                  <a:gd name="T19" fmla="*/ 97 h 205"/>
                  <a:gd name="T20" fmla="*/ 406 w 406"/>
                  <a:gd name="T21" fmla="*/ 97 h 205"/>
                  <a:gd name="T22" fmla="*/ 405 w 406"/>
                  <a:gd name="T23" fmla="*/ 97 h 205"/>
                  <a:gd name="T24" fmla="*/ 376 w 406"/>
                  <a:gd name="T25" fmla="*/ 46 h 205"/>
                  <a:gd name="T26" fmla="*/ 328 w 406"/>
                  <a:gd name="T27" fmla="*/ 0 h 205"/>
                  <a:gd name="T28" fmla="*/ 34 w 406"/>
                  <a:gd name="T29" fmla="*/ 0 h 205"/>
                  <a:gd name="T30" fmla="*/ 1 w 406"/>
                  <a:gd name="T31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6" h="205">
                    <a:moveTo>
                      <a:pt x="1" y="14"/>
                    </a:move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205"/>
                      <a:pt x="1" y="205"/>
                      <a:pt x="1" y="205"/>
                    </a:cubicBezTo>
                    <a:cubicBezTo>
                      <a:pt x="1" y="204"/>
                      <a:pt x="2" y="194"/>
                      <a:pt x="34" y="194"/>
                    </a:cubicBezTo>
                    <a:cubicBezTo>
                      <a:pt x="68" y="194"/>
                      <a:pt x="328" y="194"/>
                      <a:pt x="328" y="194"/>
                    </a:cubicBezTo>
                    <a:cubicBezTo>
                      <a:pt x="328" y="194"/>
                      <a:pt x="356" y="192"/>
                      <a:pt x="376" y="147"/>
                    </a:cubicBezTo>
                    <a:cubicBezTo>
                      <a:pt x="393" y="108"/>
                      <a:pt x="403" y="99"/>
                      <a:pt x="405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5" y="97"/>
                      <a:pt x="405" y="97"/>
                      <a:pt x="405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5" y="97"/>
                      <a:pt x="405" y="97"/>
                      <a:pt x="405" y="97"/>
                    </a:cubicBezTo>
                    <a:cubicBezTo>
                      <a:pt x="403" y="95"/>
                      <a:pt x="393" y="85"/>
                      <a:pt x="376" y="46"/>
                    </a:cubicBezTo>
                    <a:cubicBezTo>
                      <a:pt x="356" y="1"/>
                      <a:pt x="328" y="0"/>
                      <a:pt x="328" y="0"/>
                    </a:cubicBezTo>
                    <a:cubicBezTo>
                      <a:pt x="328" y="0"/>
                      <a:pt x="68" y="0"/>
                      <a:pt x="34" y="0"/>
                    </a:cubicBezTo>
                    <a:cubicBezTo>
                      <a:pt x="0" y="0"/>
                      <a:pt x="1" y="14"/>
                      <a:pt x="1" y="14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00A0C0"/>
                  </a:gs>
                  <a:gs pos="100000">
                    <a:srgbClr val="66CD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Content Placeholder 2"/>
              <p:cNvSpPr txBox="1"/>
              <p:nvPr/>
            </p:nvSpPr>
            <p:spPr>
              <a:xfrm>
                <a:off x="6264260" y="3645027"/>
                <a:ext cx="1828800" cy="502291"/>
              </a:xfrm>
              <a:prstGeom prst="roundRect">
                <a:avLst/>
              </a:prstGeom>
              <a:noFill/>
            </p:spPr>
            <p:txBody>
              <a:bodyPr vert="horz" lIns="91419" tIns="45710" rIns="91419" bIns="4571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12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金丽军   </a:t>
                </a:r>
                <a:r>
                  <a:rPr lang="en-US" altLang="zh-CN" sz="12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COO</a:t>
                </a:r>
                <a:endParaRPr lang="zh-CN" altLang="en-US" sz="12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PA_淘宝店chenying0907出品 12"/>
            <p:cNvSpPr txBox="1"/>
            <p:nvPr>
              <p:custDataLst>
                <p:tags r:id="rId4"/>
              </p:custDataLst>
            </p:nvPr>
          </p:nvSpPr>
          <p:spPr>
            <a:xfrm>
              <a:off x="7228264" y="2737586"/>
              <a:ext cx="15840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曾任施耐德电气业务总监，战略总监，渠道管理和商务市场总监，客户服务中心总监等岗位。在电气领域有丰富的业务管理经验，擅长市场营销、战略规划、并购整合和新业务拓展。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633581" y="1448931"/>
              <a:ext cx="697666" cy="697665"/>
              <a:chOff x="8053670" y="1124040"/>
              <a:chExt cx="697666" cy="697665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7" r="3287" b="9406"/>
              <a:stretch>
                <a:fillRect/>
              </a:stretch>
            </p:blipFill>
            <p:spPr>
              <a:xfrm>
                <a:off x="8053670" y="1130005"/>
                <a:ext cx="697666" cy="685734"/>
              </a:xfrm>
              <a:custGeom>
                <a:avLst/>
                <a:gdLst>
                  <a:gd name="connsiteX0" fmla="*/ 262923 w 697666"/>
                  <a:gd name="connsiteY0" fmla="*/ 0 h 685734"/>
                  <a:gd name="connsiteX1" fmla="*/ 434743 w 697666"/>
                  <a:gd name="connsiteY1" fmla="*/ 0 h 685734"/>
                  <a:gd name="connsiteX2" fmla="*/ 484615 w 697666"/>
                  <a:gd name="connsiteY2" fmla="*/ 15481 h 685734"/>
                  <a:gd name="connsiteX3" fmla="*/ 697666 w 697666"/>
                  <a:gd name="connsiteY3" fmla="*/ 336901 h 685734"/>
                  <a:gd name="connsiteX4" fmla="*/ 348833 w 697666"/>
                  <a:gd name="connsiteY4" fmla="*/ 685734 h 685734"/>
                  <a:gd name="connsiteX5" fmla="*/ 0 w 697666"/>
                  <a:gd name="connsiteY5" fmla="*/ 336901 h 685734"/>
                  <a:gd name="connsiteX6" fmla="*/ 213052 w 697666"/>
                  <a:gd name="connsiteY6" fmla="*/ 15481 h 68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7666" h="685734">
                    <a:moveTo>
                      <a:pt x="262923" y="0"/>
                    </a:moveTo>
                    <a:lnTo>
                      <a:pt x="434743" y="0"/>
                    </a:lnTo>
                    <a:lnTo>
                      <a:pt x="484615" y="15481"/>
                    </a:lnTo>
                    <a:cubicBezTo>
                      <a:pt x="609816" y="68437"/>
                      <a:pt x="697666" y="192410"/>
                      <a:pt x="697666" y="336901"/>
                    </a:cubicBezTo>
                    <a:cubicBezTo>
                      <a:pt x="697666" y="529556"/>
                      <a:pt x="541488" y="685734"/>
                      <a:pt x="348833" y="685734"/>
                    </a:cubicBezTo>
                    <a:cubicBezTo>
                      <a:pt x="156178" y="685734"/>
                      <a:pt x="0" y="529556"/>
                      <a:pt x="0" y="336901"/>
                    </a:cubicBezTo>
                    <a:cubicBezTo>
                      <a:pt x="0" y="192410"/>
                      <a:pt x="87850" y="68437"/>
                      <a:pt x="213052" y="15481"/>
                    </a:cubicBezTo>
                    <a:close/>
                  </a:path>
                </a:pathLst>
              </a:custGeom>
              <a:ln w="38100">
                <a:noFill/>
              </a:ln>
            </p:spPr>
          </p:pic>
          <p:sp>
            <p:nvSpPr>
              <p:cNvPr id="63" name="Oval 62"/>
              <p:cNvSpPr/>
              <p:nvPr/>
            </p:nvSpPr>
            <p:spPr>
              <a:xfrm>
                <a:off x="8053671" y="1124040"/>
                <a:ext cx="697665" cy="69766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3841379" y="1297149"/>
            <a:ext cx="1584485" cy="3168000"/>
            <a:chOff x="342338" y="1297149"/>
            <a:chExt cx="1584485" cy="3168000"/>
          </a:xfrm>
        </p:grpSpPr>
        <p:sp>
          <p:nvSpPr>
            <p:cNvPr id="2" name="Rounded Rectangle 1"/>
            <p:cNvSpPr/>
            <p:nvPr/>
          </p:nvSpPr>
          <p:spPr>
            <a:xfrm>
              <a:off x="342338" y="1297149"/>
              <a:ext cx="1570951" cy="3168000"/>
            </a:xfrm>
            <a:prstGeom prst="roundRect">
              <a:avLst>
                <a:gd name="adj" fmla="val 675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59"/>
            <p:cNvGrpSpPr/>
            <p:nvPr/>
          </p:nvGrpSpPr>
          <p:grpSpPr>
            <a:xfrm>
              <a:off x="478880" y="2163745"/>
              <a:ext cx="1374369" cy="473471"/>
              <a:chOff x="995955" y="3529762"/>
              <a:chExt cx="1833155" cy="796925"/>
            </a:xfrm>
          </p:grpSpPr>
          <p:sp>
            <p:nvSpPr>
              <p:cNvPr id="26" name="Freeform 241"/>
              <p:cNvSpPr/>
              <p:nvPr/>
            </p:nvSpPr>
            <p:spPr bwMode="auto">
              <a:xfrm>
                <a:off x="1066622" y="4164762"/>
                <a:ext cx="57150" cy="161925"/>
              </a:xfrm>
              <a:custGeom>
                <a:avLst/>
                <a:gdLst>
                  <a:gd name="T0" fmla="*/ 0 w 15"/>
                  <a:gd name="T1" fmla="*/ 36 h 43"/>
                  <a:gd name="T2" fmla="*/ 15 w 15"/>
                  <a:gd name="T3" fmla="*/ 43 h 43"/>
                  <a:gd name="T4" fmla="*/ 15 w 15"/>
                  <a:gd name="T5" fmla="*/ 0 h 43"/>
                  <a:gd name="T6" fmla="*/ 0 w 15"/>
                  <a:gd name="T7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36"/>
                    </a:moveTo>
                    <a:cubicBezTo>
                      <a:pt x="0" y="36"/>
                      <a:pt x="0" y="43"/>
                      <a:pt x="15" y="4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3"/>
                      <a:pt x="0" y="13"/>
                      <a:pt x="0" y="13"/>
                    </a:cubicBezTo>
                  </a:path>
                </a:pathLst>
              </a:custGeom>
              <a:solidFill>
                <a:srgbClr val="85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2" rIns="68564" bIns="34282" numCol="1" anchor="t" anchorCtr="0" compatLnSpc="1"/>
              <a:lstStyle/>
              <a:p>
                <a:pPr defTabSz="68580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3"/>
              <p:cNvSpPr/>
              <p:nvPr/>
            </p:nvSpPr>
            <p:spPr bwMode="auto">
              <a:xfrm>
                <a:off x="1058683" y="3529762"/>
                <a:ext cx="1770427" cy="769937"/>
              </a:xfrm>
              <a:custGeom>
                <a:avLst/>
                <a:gdLst>
                  <a:gd name="T0" fmla="*/ 1 w 406"/>
                  <a:gd name="T1" fmla="*/ 14 h 205"/>
                  <a:gd name="T2" fmla="*/ 1 w 406"/>
                  <a:gd name="T3" fmla="*/ 97 h 205"/>
                  <a:gd name="T4" fmla="*/ 1 w 406"/>
                  <a:gd name="T5" fmla="*/ 97 h 205"/>
                  <a:gd name="T6" fmla="*/ 1 w 406"/>
                  <a:gd name="T7" fmla="*/ 205 h 205"/>
                  <a:gd name="T8" fmla="*/ 34 w 406"/>
                  <a:gd name="T9" fmla="*/ 194 h 205"/>
                  <a:gd name="T10" fmla="*/ 328 w 406"/>
                  <a:gd name="T11" fmla="*/ 194 h 205"/>
                  <a:gd name="T12" fmla="*/ 376 w 406"/>
                  <a:gd name="T13" fmla="*/ 147 h 205"/>
                  <a:gd name="T14" fmla="*/ 405 w 406"/>
                  <a:gd name="T15" fmla="*/ 97 h 205"/>
                  <a:gd name="T16" fmla="*/ 406 w 406"/>
                  <a:gd name="T17" fmla="*/ 97 h 205"/>
                  <a:gd name="T18" fmla="*/ 405 w 406"/>
                  <a:gd name="T19" fmla="*/ 97 h 205"/>
                  <a:gd name="T20" fmla="*/ 406 w 406"/>
                  <a:gd name="T21" fmla="*/ 97 h 205"/>
                  <a:gd name="T22" fmla="*/ 405 w 406"/>
                  <a:gd name="T23" fmla="*/ 97 h 205"/>
                  <a:gd name="T24" fmla="*/ 376 w 406"/>
                  <a:gd name="T25" fmla="*/ 46 h 205"/>
                  <a:gd name="T26" fmla="*/ 328 w 406"/>
                  <a:gd name="T27" fmla="*/ 0 h 205"/>
                  <a:gd name="T28" fmla="*/ 34 w 406"/>
                  <a:gd name="T29" fmla="*/ 0 h 205"/>
                  <a:gd name="T30" fmla="*/ 1 w 406"/>
                  <a:gd name="T31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6" h="205">
                    <a:moveTo>
                      <a:pt x="1" y="14"/>
                    </a:move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205"/>
                      <a:pt x="1" y="205"/>
                      <a:pt x="1" y="205"/>
                    </a:cubicBezTo>
                    <a:cubicBezTo>
                      <a:pt x="1" y="204"/>
                      <a:pt x="2" y="194"/>
                      <a:pt x="34" y="194"/>
                    </a:cubicBezTo>
                    <a:cubicBezTo>
                      <a:pt x="68" y="194"/>
                      <a:pt x="328" y="194"/>
                      <a:pt x="328" y="194"/>
                    </a:cubicBezTo>
                    <a:cubicBezTo>
                      <a:pt x="328" y="194"/>
                      <a:pt x="356" y="192"/>
                      <a:pt x="376" y="147"/>
                    </a:cubicBezTo>
                    <a:cubicBezTo>
                      <a:pt x="393" y="108"/>
                      <a:pt x="403" y="99"/>
                      <a:pt x="405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5" y="97"/>
                      <a:pt x="405" y="97"/>
                      <a:pt x="405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5" y="97"/>
                      <a:pt x="405" y="97"/>
                      <a:pt x="405" y="97"/>
                    </a:cubicBezTo>
                    <a:cubicBezTo>
                      <a:pt x="403" y="95"/>
                      <a:pt x="393" y="85"/>
                      <a:pt x="376" y="46"/>
                    </a:cubicBezTo>
                    <a:cubicBezTo>
                      <a:pt x="356" y="1"/>
                      <a:pt x="328" y="0"/>
                      <a:pt x="328" y="0"/>
                    </a:cubicBezTo>
                    <a:cubicBezTo>
                      <a:pt x="328" y="0"/>
                      <a:pt x="68" y="0"/>
                      <a:pt x="34" y="0"/>
                    </a:cubicBezTo>
                    <a:cubicBezTo>
                      <a:pt x="0" y="0"/>
                      <a:pt x="1" y="14"/>
                      <a:pt x="1" y="14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00A0C0"/>
                  </a:gs>
                  <a:gs pos="100000">
                    <a:srgbClr val="66CD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Content Placeholder 2"/>
              <p:cNvSpPr txBox="1"/>
              <p:nvPr/>
            </p:nvSpPr>
            <p:spPr>
              <a:xfrm>
                <a:off x="995955" y="3643777"/>
                <a:ext cx="1828800" cy="502290"/>
              </a:xfrm>
              <a:prstGeom prst="roundRect">
                <a:avLst/>
              </a:prstGeom>
              <a:noFill/>
            </p:spPr>
            <p:txBody>
              <a:bodyPr vert="horz" lIns="91419" tIns="45710" rIns="91419" bIns="4571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12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曹玮   </a:t>
                </a:r>
                <a:r>
                  <a:rPr lang="en-US" altLang="zh-CN" sz="12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CEO</a:t>
                </a:r>
                <a:endParaRPr lang="zh-CN" altLang="en-US" sz="12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PA_淘宝店chenying0907出品 12"/>
            <p:cNvSpPr txBox="1"/>
            <p:nvPr>
              <p:custDataLst>
                <p:tags r:id="rId3"/>
              </p:custDataLst>
            </p:nvPr>
          </p:nvSpPr>
          <p:spPr>
            <a:xfrm>
              <a:off x="342823" y="2737586"/>
              <a:ext cx="1584000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原施耐德电气（中国）有限公司高级副总裁，全国销售部负责人。历任天津梅兰日兰有限公司副总经理，施耐德电气（中国）投资有限公司低压产品部总监、工业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民用建筑市场销售部总监、配电电气事业部总监等。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94567" y="1408043"/>
              <a:ext cx="697665" cy="697665"/>
              <a:chOff x="794567" y="1160960"/>
              <a:chExt cx="697665" cy="69766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" t="2011"/>
              <a:stretch>
                <a:fillRect/>
              </a:stretch>
            </p:blipFill>
            <p:spPr>
              <a:xfrm>
                <a:off x="794647" y="1160960"/>
                <a:ext cx="697506" cy="687937"/>
              </a:xfrm>
              <a:custGeom>
                <a:avLst/>
                <a:gdLst>
                  <a:gd name="connsiteX0" fmla="*/ 348833 w 697506"/>
                  <a:gd name="connsiteY0" fmla="*/ 0 h 687937"/>
                  <a:gd name="connsiteX1" fmla="*/ 690579 w 697506"/>
                  <a:gd name="connsiteY1" fmla="*/ 278531 h 687937"/>
                  <a:gd name="connsiteX2" fmla="*/ 697506 w 697506"/>
                  <a:gd name="connsiteY2" fmla="*/ 347246 h 687937"/>
                  <a:gd name="connsiteX3" fmla="*/ 697506 w 697506"/>
                  <a:gd name="connsiteY3" fmla="*/ 350420 h 687937"/>
                  <a:gd name="connsiteX4" fmla="*/ 690579 w 697506"/>
                  <a:gd name="connsiteY4" fmla="*/ 419135 h 687937"/>
                  <a:gd name="connsiteX5" fmla="*/ 484615 w 697506"/>
                  <a:gd name="connsiteY5" fmla="*/ 670253 h 687937"/>
                  <a:gd name="connsiteX6" fmla="*/ 427646 w 697506"/>
                  <a:gd name="connsiteY6" fmla="*/ 687937 h 687937"/>
                  <a:gd name="connsiteX7" fmla="*/ 270020 w 697506"/>
                  <a:gd name="connsiteY7" fmla="*/ 687937 h 687937"/>
                  <a:gd name="connsiteX8" fmla="*/ 213052 w 697506"/>
                  <a:gd name="connsiteY8" fmla="*/ 670253 h 687937"/>
                  <a:gd name="connsiteX9" fmla="*/ 0 w 697506"/>
                  <a:gd name="connsiteY9" fmla="*/ 348833 h 687937"/>
                  <a:gd name="connsiteX10" fmla="*/ 348833 w 697506"/>
                  <a:gd name="connsiteY10" fmla="*/ 0 h 68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7506" h="687937">
                    <a:moveTo>
                      <a:pt x="348833" y="0"/>
                    </a:moveTo>
                    <a:cubicBezTo>
                      <a:pt x="517406" y="0"/>
                      <a:pt x="658052" y="119574"/>
                      <a:pt x="690579" y="278531"/>
                    </a:cubicBezTo>
                    <a:lnTo>
                      <a:pt x="697506" y="347246"/>
                    </a:lnTo>
                    <a:lnTo>
                      <a:pt x="697506" y="350420"/>
                    </a:lnTo>
                    <a:lnTo>
                      <a:pt x="690579" y="419135"/>
                    </a:lnTo>
                    <a:cubicBezTo>
                      <a:pt x="667345" y="532676"/>
                      <a:pt x="588949" y="626123"/>
                      <a:pt x="484615" y="670253"/>
                    </a:cubicBezTo>
                    <a:lnTo>
                      <a:pt x="427646" y="687937"/>
                    </a:lnTo>
                    <a:lnTo>
                      <a:pt x="270020" y="687937"/>
                    </a:lnTo>
                    <a:lnTo>
                      <a:pt x="213052" y="670253"/>
                    </a:lnTo>
                    <a:cubicBezTo>
                      <a:pt x="87850" y="617297"/>
                      <a:pt x="0" y="493324"/>
                      <a:pt x="0" y="348833"/>
                    </a:cubicBezTo>
                    <a:cubicBezTo>
                      <a:pt x="0" y="156178"/>
                      <a:pt x="156178" y="0"/>
                      <a:pt x="348833" y="0"/>
                    </a:cubicBezTo>
                    <a:close/>
                  </a:path>
                </a:pathLst>
              </a:custGeom>
              <a:ln w="38100">
                <a:noFill/>
              </a:ln>
            </p:spPr>
          </p:pic>
          <p:sp>
            <p:nvSpPr>
              <p:cNvPr id="64" name="Oval 63"/>
              <p:cNvSpPr/>
              <p:nvPr/>
            </p:nvSpPr>
            <p:spPr>
              <a:xfrm>
                <a:off x="794567" y="1160960"/>
                <a:ext cx="697665" cy="69766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090750" y="1297149"/>
            <a:ext cx="1584000" cy="3168000"/>
            <a:chOff x="3785543" y="1297149"/>
            <a:chExt cx="1584000" cy="3168000"/>
          </a:xfrm>
        </p:grpSpPr>
        <p:sp>
          <p:nvSpPr>
            <p:cNvPr id="54" name="Rounded Rectangle 53"/>
            <p:cNvSpPr/>
            <p:nvPr/>
          </p:nvSpPr>
          <p:spPr>
            <a:xfrm>
              <a:off x="3789600" y="1297149"/>
              <a:ext cx="1570951" cy="3168000"/>
            </a:xfrm>
            <a:prstGeom prst="roundRect">
              <a:avLst>
                <a:gd name="adj" fmla="val 675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8" name="组合 62"/>
            <p:cNvGrpSpPr/>
            <p:nvPr/>
          </p:nvGrpSpPr>
          <p:grpSpPr>
            <a:xfrm>
              <a:off x="3943016" y="2163745"/>
              <a:ext cx="1371104" cy="473471"/>
              <a:chOff x="8916139" y="3491970"/>
              <a:chExt cx="1828801" cy="796925"/>
            </a:xfrm>
          </p:grpSpPr>
          <p:sp>
            <p:nvSpPr>
              <p:cNvPr id="39" name="Freeform 241"/>
              <p:cNvSpPr/>
              <p:nvPr/>
            </p:nvSpPr>
            <p:spPr bwMode="auto">
              <a:xfrm>
                <a:off x="8952642" y="4126970"/>
                <a:ext cx="57150" cy="161925"/>
              </a:xfrm>
              <a:custGeom>
                <a:avLst/>
                <a:gdLst>
                  <a:gd name="T0" fmla="*/ 0 w 15"/>
                  <a:gd name="T1" fmla="*/ 36 h 43"/>
                  <a:gd name="T2" fmla="*/ 15 w 15"/>
                  <a:gd name="T3" fmla="*/ 43 h 43"/>
                  <a:gd name="T4" fmla="*/ 15 w 15"/>
                  <a:gd name="T5" fmla="*/ 0 h 43"/>
                  <a:gd name="T6" fmla="*/ 0 w 15"/>
                  <a:gd name="T7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36"/>
                    </a:moveTo>
                    <a:cubicBezTo>
                      <a:pt x="0" y="36"/>
                      <a:pt x="0" y="43"/>
                      <a:pt x="15" y="4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3"/>
                      <a:pt x="0" y="13"/>
                      <a:pt x="0" y="13"/>
                    </a:cubicBezTo>
                  </a:path>
                </a:pathLst>
              </a:custGeom>
              <a:solidFill>
                <a:srgbClr val="85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2" rIns="68564" bIns="34282" numCol="1" anchor="t" anchorCtr="0" compatLnSpc="1"/>
              <a:lstStyle/>
              <a:p>
                <a:pPr defTabSz="68580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43"/>
              <p:cNvSpPr/>
              <p:nvPr/>
            </p:nvSpPr>
            <p:spPr bwMode="auto">
              <a:xfrm>
                <a:off x="8944702" y="3491970"/>
                <a:ext cx="1771841" cy="769937"/>
              </a:xfrm>
              <a:custGeom>
                <a:avLst/>
                <a:gdLst>
                  <a:gd name="T0" fmla="*/ 1 w 406"/>
                  <a:gd name="T1" fmla="*/ 14 h 205"/>
                  <a:gd name="T2" fmla="*/ 1 w 406"/>
                  <a:gd name="T3" fmla="*/ 97 h 205"/>
                  <a:gd name="T4" fmla="*/ 1 w 406"/>
                  <a:gd name="T5" fmla="*/ 97 h 205"/>
                  <a:gd name="T6" fmla="*/ 1 w 406"/>
                  <a:gd name="T7" fmla="*/ 205 h 205"/>
                  <a:gd name="T8" fmla="*/ 34 w 406"/>
                  <a:gd name="T9" fmla="*/ 194 h 205"/>
                  <a:gd name="T10" fmla="*/ 328 w 406"/>
                  <a:gd name="T11" fmla="*/ 194 h 205"/>
                  <a:gd name="T12" fmla="*/ 376 w 406"/>
                  <a:gd name="T13" fmla="*/ 147 h 205"/>
                  <a:gd name="T14" fmla="*/ 405 w 406"/>
                  <a:gd name="T15" fmla="*/ 97 h 205"/>
                  <a:gd name="T16" fmla="*/ 406 w 406"/>
                  <a:gd name="T17" fmla="*/ 97 h 205"/>
                  <a:gd name="T18" fmla="*/ 405 w 406"/>
                  <a:gd name="T19" fmla="*/ 97 h 205"/>
                  <a:gd name="T20" fmla="*/ 406 w 406"/>
                  <a:gd name="T21" fmla="*/ 97 h 205"/>
                  <a:gd name="T22" fmla="*/ 405 w 406"/>
                  <a:gd name="T23" fmla="*/ 97 h 205"/>
                  <a:gd name="T24" fmla="*/ 376 w 406"/>
                  <a:gd name="T25" fmla="*/ 46 h 205"/>
                  <a:gd name="T26" fmla="*/ 328 w 406"/>
                  <a:gd name="T27" fmla="*/ 0 h 205"/>
                  <a:gd name="T28" fmla="*/ 34 w 406"/>
                  <a:gd name="T29" fmla="*/ 0 h 205"/>
                  <a:gd name="T30" fmla="*/ 1 w 406"/>
                  <a:gd name="T31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6" h="205">
                    <a:moveTo>
                      <a:pt x="1" y="14"/>
                    </a:move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205"/>
                      <a:pt x="1" y="205"/>
                      <a:pt x="1" y="205"/>
                    </a:cubicBezTo>
                    <a:cubicBezTo>
                      <a:pt x="1" y="204"/>
                      <a:pt x="2" y="194"/>
                      <a:pt x="34" y="194"/>
                    </a:cubicBezTo>
                    <a:cubicBezTo>
                      <a:pt x="68" y="194"/>
                      <a:pt x="328" y="194"/>
                      <a:pt x="328" y="194"/>
                    </a:cubicBezTo>
                    <a:cubicBezTo>
                      <a:pt x="328" y="194"/>
                      <a:pt x="356" y="192"/>
                      <a:pt x="376" y="147"/>
                    </a:cubicBezTo>
                    <a:cubicBezTo>
                      <a:pt x="393" y="108"/>
                      <a:pt x="403" y="99"/>
                      <a:pt x="405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5" y="97"/>
                      <a:pt x="405" y="97"/>
                      <a:pt x="405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5" y="97"/>
                      <a:pt x="405" y="97"/>
                      <a:pt x="405" y="97"/>
                    </a:cubicBezTo>
                    <a:cubicBezTo>
                      <a:pt x="403" y="95"/>
                      <a:pt x="393" y="85"/>
                      <a:pt x="376" y="46"/>
                    </a:cubicBezTo>
                    <a:cubicBezTo>
                      <a:pt x="356" y="1"/>
                      <a:pt x="328" y="0"/>
                      <a:pt x="328" y="0"/>
                    </a:cubicBezTo>
                    <a:cubicBezTo>
                      <a:pt x="328" y="0"/>
                      <a:pt x="68" y="0"/>
                      <a:pt x="34" y="0"/>
                    </a:cubicBezTo>
                    <a:cubicBezTo>
                      <a:pt x="0" y="0"/>
                      <a:pt x="1" y="14"/>
                      <a:pt x="1" y="14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00A0C0"/>
                  </a:gs>
                  <a:gs pos="100000">
                    <a:srgbClr val="66CD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Content Placeholder 2"/>
              <p:cNvSpPr txBox="1"/>
              <p:nvPr/>
            </p:nvSpPr>
            <p:spPr>
              <a:xfrm>
                <a:off x="8916139" y="3625454"/>
                <a:ext cx="1828801" cy="502290"/>
              </a:xfrm>
              <a:prstGeom prst="roundRect">
                <a:avLst/>
              </a:prstGeom>
              <a:noFill/>
            </p:spPr>
            <p:txBody>
              <a:bodyPr vert="horz" lIns="91419" tIns="45710" rIns="91419" bIns="4571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12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俞庆   </a:t>
                </a:r>
                <a:r>
                  <a:rPr lang="en-US" altLang="zh-CN" sz="12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CMO</a:t>
                </a:r>
                <a:endParaRPr lang="zh-CN" altLang="en-US" sz="12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PA_淘宝店chenying0907出品 12"/>
            <p:cNvSpPr txBox="1"/>
            <p:nvPr>
              <p:custDataLst>
                <p:tags r:id="rId2"/>
              </p:custDataLst>
            </p:nvPr>
          </p:nvSpPr>
          <p:spPr>
            <a:xfrm>
              <a:off x="3785543" y="2737586"/>
              <a:ext cx="1584000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浙江省电力公司下属机构工作十九年，主要从事智能电网、泛在电力物联网、电力信息化等相关业务技术研究，以及企业战略规划工作，曾参与国家发改委电改课题研究。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221426" y="1408043"/>
              <a:ext cx="697665" cy="69766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 descr="xtall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185" y="1426845"/>
            <a:ext cx="649605" cy="659130"/>
          </a:xfrm>
          <a:prstGeom prst="ellipse">
            <a:avLst/>
          </a:prstGeom>
        </p:spPr>
      </p:pic>
      <p:pic>
        <p:nvPicPr>
          <p:cNvPr id="11" name="图片 10" descr="222"/>
          <p:cNvPicPr>
            <a:picLocks noChangeAspect="1"/>
          </p:cNvPicPr>
          <p:nvPr/>
        </p:nvPicPr>
        <p:blipFill>
          <a:blip r:embed="rId11"/>
          <a:srcRect l="-363" t="198" r="363" b="-198"/>
          <a:stretch>
            <a:fillRect/>
          </a:stretch>
        </p:blipFill>
        <p:spPr>
          <a:xfrm>
            <a:off x="2551430" y="1427480"/>
            <a:ext cx="658495" cy="658495"/>
          </a:xfrm>
          <a:prstGeom prst="ellipse">
            <a:avLst/>
          </a:prstGeom>
        </p:spPr>
      </p:pic>
      <p:pic>
        <p:nvPicPr>
          <p:cNvPr id="61" name="图片 60" descr="刘晓威头像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53295">
            <a:off x="7726045" y="1426845"/>
            <a:ext cx="668655" cy="668655"/>
          </a:xfrm>
          <a:prstGeom prst="ellipse">
            <a:avLst/>
          </a:prstGeom>
        </p:spPr>
      </p:pic>
      <p:sp>
        <p:nvSpPr>
          <p:cNvPr id="59" name="PA_淘宝店chenying0907出品 12">
            <a:extLst>
              <a:ext uri="{FF2B5EF4-FFF2-40B4-BE49-F238E27FC236}">
                <a16:creationId xmlns:a16="http://schemas.microsoft.com/office/drawing/2014/main" id="{1E153C1F-AB9A-4167-A1CC-4FC81A7BE5B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283575" y="2737586"/>
            <a:ext cx="158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曾就职于施耐德电气集团总部，历任渠道营销，亚太区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业务推广等业务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后参与创建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明星企业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LifeSmart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，历任产品负责人，销售负责人等职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有着丰富的多文化工作经验，擅长新兴业务的快速建立和拓展。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A2970ACC-6C65-4A80-B2C8-F769F45CFD73}"/>
              </a:ext>
            </a:extLst>
          </p:cNvPr>
          <p:cNvGrpSpPr/>
          <p:nvPr/>
        </p:nvGrpSpPr>
        <p:grpSpPr>
          <a:xfrm>
            <a:off x="7956376" y="195485"/>
            <a:ext cx="1096285" cy="362920"/>
            <a:chOff x="7884368" y="195486"/>
            <a:chExt cx="1096285" cy="362920"/>
          </a:xfrm>
        </p:grpSpPr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09AE95B6-5FAA-4F78-920D-84FE50250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84368" y="195486"/>
              <a:ext cx="1080120" cy="362920"/>
            </a:xfrm>
            <a:prstGeom prst="rect">
              <a:avLst/>
            </a:prstGeom>
          </p:spPr>
        </p:pic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F993A2D8-DEAB-4E72-A4F6-6BBF37137AEC}"/>
                </a:ext>
              </a:extLst>
            </p:cNvPr>
            <p:cNvSpPr/>
            <p:nvPr/>
          </p:nvSpPr>
          <p:spPr>
            <a:xfrm>
              <a:off x="8836637" y="478590"/>
              <a:ext cx="144016" cy="79815"/>
            </a:xfrm>
            <a:prstGeom prst="roundRect">
              <a:avLst/>
            </a:prstGeom>
            <a:solidFill>
              <a:srgbClr val="FBF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>
            <a:spLocks noChangeArrowheads="1"/>
          </p:cNvSpPr>
          <p:nvPr/>
        </p:nvSpPr>
        <p:spPr bwMode="auto">
          <a:xfrm>
            <a:off x="251520" y="157661"/>
            <a:ext cx="8856984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>
              <a:defRPr/>
            </a:pP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我们的发展历程</a:t>
            </a:r>
            <a:endParaRPr lang="zh-CN" altLang="zh-CN" sz="2400" b="1" kern="1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7544" y="2364903"/>
            <a:ext cx="7848872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331640" y="2256891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9592" y="127560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公司成立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  <a:p>
            <a:pPr algn="ctr"/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2015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578" y="3068255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核心团队成员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电力行业资深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200" b="1" dirty="0">
                <a:solidFill>
                  <a:srgbClr val="00B050"/>
                </a:solidFill>
              </a:rPr>
              <a:t>信息技术专家</a:t>
            </a:r>
            <a:r>
              <a:rPr lang="zh-CN" altLang="en-US" sz="1200" b="1" dirty="0">
                <a:solidFill>
                  <a:schemeClr val="bg2">
                    <a:lumMod val="50000"/>
                  </a:schemeClr>
                </a:solidFill>
              </a:rPr>
              <a:t>，</a:t>
            </a:r>
            <a:endParaRPr lang="en-US" altLang="zh-CN" sz="1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具有丰富的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能源服务业务经验</a:t>
            </a:r>
          </a:p>
        </p:txBody>
      </p:sp>
      <p:sp>
        <p:nvSpPr>
          <p:cNvPr id="9" name="Oval 8"/>
          <p:cNvSpPr/>
          <p:nvPr/>
        </p:nvSpPr>
        <p:spPr>
          <a:xfrm>
            <a:off x="3089987" y="2256891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4848334" y="2256891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6606681" y="2256891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595160" y="1475630"/>
            <a:ext cx="1205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获得天使轮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  <a:p>
            <a:pPr algn="ctr"/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融资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3694" y="306825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开发</a:t>
            </a:r>
            <a:r>
              <a:rPr lang="en-US" altLang="zh-CN" sz="1200" b="1" dirty="0">
                <a:solidFill>
                  <a:srgbClr val="00B050"/>
                </a:solidFill>
              </a:rPr>
              <a:t>i380v</a:t>
            </a:r>
          </a:p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能源云平台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1278" y="306825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平台上企业用户数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达到数千级以上，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连接设备万级以上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6447" y="1528624"/>
            <a:ext cx="15564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获得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A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轮融资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  <a:p>
            <a:pPr algn="ctr"/>
            <a:r>
              <a:rPr lang="en-US" altLang="zh-CN" sz="1200" b="1" dirty="0">
                <a:solidFill>
                  <a:schemeClr val="accent1"/>
                </a:solidFill>
                <a:latin typeface="+mn-ea"/>
              </a:rPr>
              <a:t>2019</a:t>
            </a:r>
            <a:r>
              <a:rPr lang="zh-CN" altLang="en-US" sz="1200" b="1" dirty="0">
                <a:solidFill>
                  <a:schemeClr val="accent1"/>
                </a:solidFill>
                <a:latin typeface="+mn-ea"/>
              </a:rPr>
              <a:t>年</a:t>
            </a:r>
            <a:r>
              <a:rPr lang="en-US" altLang="zh-CN" sz="1200" b="1" dirty="0">
                <a:solidFill>
                  <a:schemeClr val="accent1"/>
                </a:solidFill>
                <a:latin typeface="+mn-ea"/>
              </a:rPr>
              <a:t>8</a:t>
            </a:r>
            <a:r>
              <a:rPr lang="zh-CN" altLang="en-US" sz="1200" b="1" dirty="0">
                <a:solidFill>
                  <a:schemeClr val="accent1"/>
                </a:solidFill>
                <a:latin typeface="+mn-ea"/>
              </a:rPr>
              <a:t>月</a:t>
            </a:r>
            <a:r>
              <a:rPr lang="en-US" altLang="zh-CN" sz="1200" b="1" dirty="0">
                <a:solidFill>
                  <a:schemeClr val="accent1"/>
                </a:solidFill>
                <a:latin typeface="+mn-ea"/>
              </a:rPr>
              <a:t>1</a:t>
            </a:r>
            <a:r>
              <a:rPr lang="zh-CN" altLang="en-US" sz="1200" b="1" dirty="0">
                <a:solidFill>
                  <a:schemeClr val="accent1"/>
                </a:solidFill>
                <a:latin typeface="+mn-ea"/>
              </a:rPr>
              <a:t>日</a:t>
            </a:r>
            <a:endParaRPr lang="en-US" altLang="zh-CN" sz="1200" b="1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439652" y="2533203"/>
            <a:ext cx="5010" cy="54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97999" y="2533203"/>
            <a:ext cx="5010" cy="54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56346" y="2533203"/>
            <a:ext cx="5010" cy="54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11530" y="3068255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核心团队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成员增加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电气产业资深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200" b="1" dirty="0">
                <a:solidFill>
                  <a:srgbClr val="00B050"/>
                </a:solidFill>
              </a:rPr>
              <a:t>业务管理专家</a:t>
            </a:r>
            <a:endParaRPr lang="en-US" altLang="zh-CN" sz="1200" b="1" dirty="0">
              <a:solidFill>
                <a:srgbClr val="00B05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718000" y="2523473"/>
            <a:ext cx="5010" cy="54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roup_273925"/>
          <p:cNvSpPr>
            <a:spLocks noChangeAspect="1"/>
          </p:cNvSpPr>
          <p:nvPr/>
        </p:nvSpPr>
        <p:spPr bwMode="auto">
          <a:xfrm>
            <a:off x="7081794" y="3101298"/>
            <a:ext cx="276922" cy="291914"/>
          </a:xfrm>
          <a:custGeom>
            <a:avLst/>
            <a:gdLst>
              <a:gd name="connsiteX0" fmla="*/ 433716 w 575564"/>
              <a:gd name="connsiteY0" fmla="*/ 176978 h 606722"/>
              <a:gd name="connsiteX1" fmla="*/ 496291 w 575564"/>
              <a:gd name="connsiteY1" fmla="*/ 176978 h 606722"/>
              <a:gd name="connsiteX2" fmla="*/ 559045 w 575564"/>
              <a:gd name="connsiteY2" fmla="*/ 232339 h 606722"/>
              <a:gd name="connsiteX3" fmla="*/ 575245 w 575564"/>
              <a:gd name="connsiteY3" fmla="*/ 361900 h 606722"/>
              <a:gd name="connsiteX4" fmla="*/ 566077 w 575564"/>
              <a:gd name="connsiteY4" fmla="*/ 391669 h 606722"/>
              <a:gd name="connsiteX5" fmla="*/ 540085 w 575564"/>
              <a:gd name="connsiteY5" fmla="*/ 404376 h 606722"/>
              <a:gd name="connsiteX6" fmla="*/ 528247 w 575564"/>
              <a:gd name="connsiteY6" fmla="*/ 569659 h 606722"/>
              <a:gd name="connsiteX7" fmla="*/ 515607 w 575564"/>
              <a:gd name="connsiteY7" fmla="*/ 581389 h 606722"/>
              <a:gd name="connsiteX8" fmla="*/ 414400 w 575564"/>
              <a:gd name="connsiteY8" fmla="*/ 581389 h 606722"/>
              <a:gd name="connsiteX9" fmla="*/ 401761 w 575564"/>
              <a:gd name="connsiteY9" fmla="*/ 569659 h 606722"/>
              <a:gd name="connsiteX10" fmla="*/ 391791 w 575564"/>
              <a:gd name="connsiteY10" fmla="*/ 430590 h 606722"/>
              <a:gd name="connsiteX11" fmla="*/ 397043 w 575564"/>
              <a:gd name="connsiteY11" fmla="*/ 419483 h 606722"/>
              <a:gd name="connsiteX12" fmla="*/ 407724 w 575564"/>
              <a:gd name="connsiteY12" fmla="*/ 410152 h 606722"/>
              <a:gd name="connsiteX13" fmla="*/ 424459 w 575564"/>
              <a:gd name="connsiteY13" fmla="*/ 357013 h 606722"/>
              <a:gd name="connsiteX14" fmla="*/ 407635 w 575564"/>
              <a:gd name="connsiteY14" fmla="*/ 210213 h 606722"/>
              <a:gd name="connsiteX15" fmla="*/ 404609 w 575564"/>
              <a:gd name="connsiteY15" fmla="*/ 195906 h 606722"/>
              <a:gd name="connsiteX16" fmla="*/ 412620 w 575564"/>
              <a:gd name="connsiteY16" fmla="*/ 180710 h 606722"/>
              <a:gd name="connsiteX17" fmla="*/ 433716 w 575564"/>
              <a:gd name="connsiteY17" fmla="*/ 176978 h 606722"/>
              <a:gd name="connsiteX18" fmla="*/ 79313 w 575564"/>
              <a:gd name="connsiteY18" fmla="*/ 176978 h 606722"/>
              <a:gd name="connsiteX19" fmla="*/ 141789 w 575564"/>
              <a:gd name="connsiteY19" fmla="*/ 176978 h 606722"/>
              <a:gd name="connsiteX20" fmla="*/ 157808 w 575564"/>
              <a:gd name="connsiteY20" fmla="*/ 179200 h 606722"/>
              <a:gd name="connsiteX21" fmla="*/ 165551 w 575564"/>
              <a:gd name="connsiteY21" fmla="*/ 185155 h 606722"/>
              <a:gd name="connsiteX22" fmla="*/ 166797 w 575564"/>
              <a:gd name="connsiteY22" fmla="*/ 194842 h 606722"/>
              <a:gd name="connsiteX23" fmla="*/ 163593 w 575564"/>
              <a:gd name="connsiteY23" fmla="*/ 210217 h 606722"/>
              <a:gd name="connsiteX24" fmla="*/ 146772 w 575564"/>
              <a:gd name="connsiteY24" fmla="*/ 357036 h 606722"/>
              <a:gd name="connsiteX25" fmla="*/ 163504 w 575564"/>
              <a:gd name="connsiteY25" fmla="*/ 410182 h 606722"/>
              <a:gd name="connsiteX26" fmla="*/ 177655 w 575564"/>
              <a:gd name="connsiteY26" fmla="*/ 421914 h 606722"/>
              <a:gd name="connsiteX27" fmla="*/ 183617 w 575564"/>
              <a:gd name="connsiteY27" fmla="*/ 433556 h 606722"/>
              <a:gd name="connsiteX28" fmla="*/ 173828 w 575564"/>
              <a:gd name="connsiteY28" fmla="*/ 569799 h 606722"/>
              <a:gd name="connsiteX29" fmla="*/ 161190 w 575564"/>
              <a:gd name="connsiteY29" fmla="*/ 581530 h 606722"/>
              <a:gd name="connsiteX30" fmla="*/ 59912 w 575564"/>
              <a:gd name="connsiteY30" fmla="*/ 581530 h 606722"/>
              <a:gd name="connsiteX31" fmla="*/ 47275 w 575564"/>
              <a:gd name="connsiteY31" fmla="*/ 569799 h 606722"/>
              <a:gd name="connsiteX32" fmla="*/ 35527 w 575564"/>
              <a:gd name="connsiteY32" fmla="*/ 404494 h 606722"/>
              <a:gd name="connsiteX33" fmla="*/ 9540 w 575564"/>
              <a:gd name="connsiteY33" fmla="*/ 391697 h 606722"/>
              <a:gd name="connsiteX34" fmla="*/ 285 w 575564"/>
              <a:gd name="connsiteY34" fmla="*/ 361924 h 606722"/>
              <a:gd name="connsiteX35" fmla="*/ 16571 w 575564"/>
              <a:gd name="connsiteY35" fmla="*/ 232346 h 606722"/>
              <a:gd name="connsiteX36" fmla="*/ 79313 w 575564"/>
              <a:gd name="connsiteY36" fmla="*/ 176978 h 606722"/>
              <a:gd name="connsiteX37" fmla="*/ 253327 w 575564"/>
              <a:gd name="connsiteY37" fmla="*/ 151716 h 606722"/>
              <a:gd name="connsiteX38" fmla="*/ 317935 w 575564"/>
              <a:gd name="connsiteY38" fmla="*/ 151716 h 606722"/>
              <a:gd name="connsiteX39" fmla="*/ 382454 w 575564"/>
              <a:gd name="connsiteY39" fmla="*/ 213035 h 606722"/>
              <a:gd name="connsiteX40" fmla="*/ 399273 w 575564"/>
              <a:gd name="connsiteY40" fmla="*/ 359935 h 606722"/>
              <a:gd name="connsiteX41" fmla="*/ 388861 w 575564"/>
              <a:gd name="connsiteY41" fmla="*/ 393349 h 606722"/>
              <a:gd name="connsiteX42" fmla="*/ 362876 w 575564"/>
              <a:gd name="connsiteY42" fmla="*/ 406146 h 606722"/>
              <a:gd name="connsiteX43" fmla="*/ 348904 w 575564"/>
              <a:gd name="connsiteY43" fmla="*/ 594992 h 606722"/>
              <a:gd name="connsiteX44" fmla="*/ 336267 w 575564"/>
              <a:gd name="connsiteY44" fmla="*/ 606722 h 606722"/>
              <a:gd name="connsiteX45" fmla="*/ 234995 w 575564"/>
              <a:gd name="connsiteY45" fmla="*/ 606722 h 606722"/>
              <a:gd name="connsiteX46" fmla="*/ 222358 w 575564"/>
              <a:gd name="connsiteY46" fmla="*/ 594992 h 606722"/>
              <a:gd name="connsiteX47" fmla="*/ 208387 w 575564"/>
              <a:gd name="connsiteY47" fmla="*/ 406146 h 606722"/>
              <a:gd name="connsiteX48" fmla="*/ 182401 w 575564"/>
              <a:gd name="connsiteY48" fmla="*/ 393349 h 606722"/>
              <a:gd name="connsiteX49" fmla="*/ 171989 w 575564"/>
              <a:gd name="connsiteY49" fmla="*/ 359846 h 606722"/>
              <a:gd name="connsiteX50" fmla="*/ 188809 w 575564"/>
              <a:gd name="connsiteY50" fmla="*/ 213035 h 606722"/>
              <a:gd name="connsiteX51" fmla="*/ 253327 w 575564"/>
              <a:gd name="connsiteY51" fmla="*/ 151716 h 606722"/>
              <a:gd name="connsiteX52" fmla="*/ 465000 w 575564"/>
              <a:gd name="connsiteY52" fmla="*/ 25262 h 606722"/>
              <a:gd name="connsiteX53" fmla="*/ 528333 w 575564"/>
              <a:gd name="connsiteY53" fmla="*/ 88489 h 606722"/>
              <a:gd name="connsiteX54" fmla="*/ 465000 w 575564"/>
              <a:gd name="connsiteY54" fmla="*/ 151716 h 606722"/>
              <a:gd name="connsiteX55" fmla="*/ 401667 w 575564"/>
              <a:gd name="connsiteY55" fmla="*/ 88489 h 606722"/>
              <a:gd name="connsiteX56" fmla="*/ 465000 w 575564"/>
              <a:gd name="connsiteY56" fmla="*/ 25262 h 606722"/>
              <a:gd name="connsiteX57" fmla="*/ 110549 w 575564"/>
              <a:gd name="connsiteY57" fmla="*/ 25262 h 606722"/>
              <a:gd name="connsiteX58" fmla="*/ 173811 w 575564"/>
              <a:gd name="connsiteY58" fmla="*/ 88489 h 606722"/>
              <a:gd name="connsiteX59" fmla="*/ 110549 w 575564"/>
              <a:gd name="connsiteY59" fmla="*/ 151716 h 606722"/>
              <a:gd name="connsiteX60" fmla="*/ 47287 w 575564"/>
              <a:gd name="connsiteY60" fmla="*/ 88489 h 606722"/>
              <a:gd name="connsiteX61" fmla="*/ 110549 w 575564"/>
              <a:gd name="connsiteY61" fmla="*/ 25262 h 606722"/>
              <a:gd name="connsiteX62" fmla="*/ 285622 w 575564"/>
              <a:gd name="connsiteY62" fmla="*/ 0 h 606722"/>
              <a:gd name="connsiteX63" fmla="*/ 348884 w 575564"/>
              <a:gd name="connsiteY63" fmla="*/ 63192 h 606722"/>
              <a:gd name="connsiteX64" fmla="*/ 285622 w 575564"/>
              <a:gd name="connsiteY64" fmla="*/ 126384 h 606722"/>
              <a:gd name="connsiteX65" fmla="*/ 222360 w 575564"/>
              <a:gd name="connsiteY65" fmla="*/ 63192 h 606722"/>
              <a:gd name="connsiteX66" fmla="*/ 285622 w 575564"/>
              <a:gd name="connsiteY6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75564" h="606722">
                <a:moveTo>
                  <a:pt x="433716" y="176978"/>
                </a:moveTo>
                <a:lnTo>
                  <a:pt x="496291" y="176978"/>
                </a:lnTo>
                <a:cubicBezTo>
                  <a:pt x="528069" y="176978"/>
                  <a:pt x="555128" y="200793"/>
                  <a:pt x="559045" y="232339"/>
                </a:cubicBezTo>
                <a:lnTo>
                  <a:pt x="575245" y="361900"/>
                </a:lnTo>
                <a:cubicBezTo>
                  <a:pt x="576669" y="372652"/>
                  <a:pt x="573287" y="383494"/>
                  <a:pt x="566077" y="391669"/>
                </a:cubicBezTo>
                <a:cubicBezTo>
                  <a:pt x="559401" y="399222"/>
                  <a:pt x="550055" y="403754"/>
                  <a:pt x="540085" y="404376"/>
                </a:cubicBezTo>
                <a:lnTo>
                  <a:pt x="528247" y="569659"/>
                </a:lnTo>
                <a:cubicBezTo>
                  <a:pt x="527802" y="576235"/>
                  <a:pt x="522283" y="581389"/>
                  <a:pt x="515607" y="581389"/>
                </a:cubicBezTo>
                <a:lnTo>
                  <a:pt x="414400" y="581389"/>
                </a:lnTo>
                <a:cubicBezTo>
                  <a:pt x="407724" y="581389"/>
                  <a:pt x="402206" y="576235"/>
                  <a:pt x="401761" y="569659"/>
                </a:cubicBezTo>
                <a:lnTo>
                  <a:pt x="391791" y="430590"/>
                </a:lnTo>
                <a:cubicBezTo>
                  <a:pt x="391435" y="426236"/>
                  <a:pt x="393483" y="421971"/>
                  <a:pt x="397043" y="419483"/>
                </a:cubicBezTo>
                <a:cubicBezTo>
                  <a:pt x="401494" y="416195"/>
                  <a:pt x="404965" y="413262"/>
                  <a:pt x="407724" y="410152"/>
                </a:cubicBezTo>
                <a:cubicBezTo>
                  <a:pt x="420542" y="395845"/>
                  <a:pt x="426595" y="376473"/>
                  <a:pt x="424459" y="357013"/>
                </a:cubicBezTo>
                <a:lnTo>
                  <a:pt x="407635" y="210213"/>
                </a:lnTo>
                <a:cubicBezTo>
                  <a:pt x="407012" y="205325"/>
                  <a:pt x="405855" y="200527"/>
                  <a:pt x="404609" y="195906"/>
                </a:cubicBezTo>
                <a:cubicBezTo>
                  <a:pt x="402918" y="189508"/>
                  <a:pt x="406389" y="182932"/>
                  <a:pt x="412620" y="180710"/>
                </a:cubicBezTo>
                <a:cubicBezTo>
                  <a:pt x="419652" y="178222"/>
                  <a:pt x="426684" y="176978"/>
                  <a:pt x="433716" y="176978"/>
                </a:cubicBezTo>
                <a:close/>
                <a:moveTo>
                  <a:pt x="79313" y="176978"/>
                </a:moveTo>
                <a:lnTo>
                  <a:pt x="141789" y="176978"/>
                </a:lnTo>
                <a:cubicBezTo>
                  <a:pt x="146861" y="176978"/>
                  <a:pt x="151934" y="177689"/>
                  <a:pt x="157808" y="179200"/>
                </a:cubicBezTo>
                <a:cubicBezTo>
                  <a:pt x="161101" y="180089"/>
                  <a:pt x="163860" y="182222"/>
                  <a:pt x="165551" y="185155"/>
                </a:cubicBezTo>
                <a:cubicBezTo>
                  <a:pt x="167241" y="188087"/>
                  <a:pt x="167686" y="191642"/>
                  <a:pt x="166797" y="194842"/>
                </a:cubicBezTo>
                <a:cubicBezTo>
                  <a:pt x="165373" y="199819"/>
                  <a:pt x="164216" y="204973"/>
                  <a:pt x="163593" y="210217"/>
                </a:cubicBezTo>
                <a:lnTo>
                  <a:pt x="146772" y="357036"/>
                </a:lnTo>
                <a:cubicBezTo>
                  <a:pt x="144636" y="376499"/>
                  <a:pt x="150688" y="395874"/>
                  <a:pt x="163504" y="410182"/>
                </a:cubicBezTo>
                <a:cubicBezTo>
                  <a:pt x="167419" y="414626"/>
                  <a:pt x="172226" y="418536"/>
                  <a:pt x="177655" y="421914"/>
                </a:cubicBezTo>
                <a:cubicBezTo>
                  <a:pt x="181659" y="424402"/>
                  <a:pt x="183973" y="428846"/>
                  <a:pt x="183617" y="433556"/>
                </a:cubicBezTo>
                <a:lnTo>
                  <a:pt x="173828" y="569799"/>
                </a:lnTo>
                <a:cubicBezTo>
                  <a:pt x="173383" y="576376"/>
                  <a:pt x="167864" y="581530"/>
                  <a:pt x="161190" y="581530"/>
                </a:cubicBezTo>
                <a:lnTo>
                  <a:pt x="59912" y="581530"/>
                </a:lnTo>
                <a:cubicBezTo>
                  <a:pt x="53326" y="581530"/>
                  <a:pt x="47809" y="576376"/>
                  <a:pt x="47275" y="569799"/>
                </a:cubicBezTo>
                <a:lnTo>
                  <a:pt x="35527" y="404494"/>
                </a:lnTo>
                <a:cubicBezTo>
                  <a:pt x="25560" y="403783"/>
                  <a:pt x="16215" y="399251"/>
                  <a:pt x="9540" y="391697"/>
                </a:cubicBezTo>
                <a:cubicBezTo>
                  <a:pt x="2332" y="383520"/>
                  <a:pt x="-1050" y="372678"/>
                  <a:pt x="285" y="361924"/>
                </a:cubicBezTo>
                <a:lnTo>
                  <a:pt x="16571" y="232346"/>
                </a:lnTo>
                <a:cubicBezTo>
                  <a:pt x="20487" y="200796"/>
                  <a:pt x="47453" y="176978"/>
                  <a:pt x="79313" y="176978"/>
                </a:cubicBezTo>
                <a:close/>
                <a:moveTo>
                  <a:pt x="253327" y="151716"/>
                </a:moveTo>
                <a:lnTo>
                  <a:pt x="317935" y="151716"/>
                </a:lnTo>
                <a:cubicBezTo>
                  <a:pt x="350773" y="151716"/>
                  <a:pt x="378449" y="178110"/>
                  <a:pt x="382454" y="213035"/>
                </a:cubicBezTo>
                <a:lnTo>
                  <a:pt x="399273" y="359935"/>
                </a:lnTo>
                <a:cubicBezTo>
                  <a:pt x="400608" y="372199"/>
                  <a:pt x="396871" y="384374"/>
                  <a:pt x="388861" y="393349"/>
                </a:cubicBezTo>
                <a:cubicBezTo>
                  <a:pt x="382009" y="401081"/>
                  <a:pt x="372843" y="405524"/>
                  <a:pt x="362876" y="406146"/>
                </a:cubicBezTo>
                <a:lnTo>
                  <a:pt x="348904" y="594992"/>
                </a:lnTo>
                <a:cubicBezTo>
                  <a:pt x="348370" y="601568"/>
                  <a:pt x="342942" y="606722"/>
                  <a:pt x="336267" y="606722"/>
                </a:cubicBezTo>
                <a:lnTo>
                  <a:pt x="234995" y="606722"/>
                </a:lnTo>
                <a:cubicBezTo>
                  <a:pt x="228410" y="606722"/>
                  <a:pt x="222892" y="601568"/>
                  <a:pt x="222358" y="594992"/>
                </a:cubicBezTo>
                <a:lnTo>
                  <a:pt x="208387" y="406146"/>
                </a:lnTo>
                <a:cubicBezTo>
                  <a:pt x="198509" y="405524"/>
                  <a:pt x="189342" y="401081"/>
                  <a:pt x="182401" y="393349"/>
                </a:cubicBezTo>
                <a:cubicBezTo>
                  <a:pt x="174392" y="384374"/>
                  <a:pt x="170565" y="372199"/>
                  <a:pt x="171989" y="359846"/>
                </a:cubicBezTo>
                <a:lnTo>
                  <a:pt x="188809" y="213035"/>
                </a:lnTo>
                <a:cubicBezTo>
                  <a:pt x="192813" y="178110"/>
                  <a:pt x="220578" y="151716"/>
                  <a:pt x="253327" y="151716"/>
                </a:cubicBezTo>
                <a:close/>
                <a:moveTo>
                  <a:pt x="465000" y="25262"/>
                </a:moveTo>
                <a:cubicBezTo>
                  <a:pt x="499978" y="25262"/>
                  <a:pt x="528333" y="53570"/>
                  <a:pt x="528333" y="88489"/>
                </a:cubicBezTo>
                <a:cubicBezTo>
                  <a:pt x="528333" y="123408"/>
                  <a:pt x="499978" y="151716"/>
                  <a:pt x="465000" y="151716"/>
                </a:cubicBezTo>
                <a:cubicBezTo>
                  <a:pt x="430022" y="151716"/>
                  <a:pt x="401667" y="123408"/>
                  <a:pt x="401667" y="88489"/>
                </a:cubicBezTo>
                <a:cubicBezTo>
                  <a:pt x="401667" y="53570"/>
                  <a:pt x="430022" y="25262"/>
                  <a:pt x="465000" y="25262"/>
                </a:cubicBezTo>
                <a:close/>
                <a:moveTo>
                  <a:pt x="110549" y="25262"/>
                </a:moveTo>
                <a:cubicBezTo>
                  <a:pt x="145488" y="25262"/>
                  <a:pt x="173811" y="53570"/>
                  <a:pt x="173811" y="88489"/>
                </a:cubicBezTo>
                <a:cubicBezTo>
                  <a:pt x="173811" y="123408"/>
                  <a:pt x="145488" y="151716"/>
                  <a:pt x="110549" y="151716"/>
                </a:cubicBezTo>
                <a:cubicBezTo>
                  <a:pt x="75610" y="151716"/>
                  <a:pt x="47287" y="123408"/>
                  <a:pt x="47287" y="88489"/>
                </a:cubicBezTo>
                <a:cubicBezTo>
                  <a:pt x="47287" y="53570"/>
                  <a:pt x="75610" y="25262"/>
                  <a:pt x="110549" y="25262"/>
                </a:cubicBezTo>
                <a:close/>
                <a:moveTo>
                  <a:pt x="285622" y="0"/>
                </a:moveTo>
                <a:cubicBezTo>
                  <a:pt x="320561" y="0"/>
                  <a:pt x="348884" y="28292"/>
                  <a:pt x="348884" y="63192"/>
                </a:cubicBezTo>
                <a:cubicBezTo>
                  <a:pt x="348884" y="98092"/>
                  <a:pt x="320561" y="126384"/>
                  <a:pt x="285622" y="126384"/>
                </a:cubicBezTo>
                <a:cubicBezTo>
                  <a:pt x="250683" y="126384"/>
                  <a:pt x="222360" y="98092"/>
                  <a:pt x="222360" y="63192"/>
                </a:cubicBezTo>
                <a:cubicBezTo>
                  <a:pt x="222360" y="28292"/>
                  <a:pt x="250683" y="0"/>
                  <a:pt x="2856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analytics_329111"/>
          <p:cNvSpPr>
            <a:spLocks noChangeAspect="1"/>
          </p:cNvSpPr>
          <p:nvPr/>
        </p:nvSpPr>
        <p:spPr bwMode="auto">
          <a:xfrm>
            <a:off x="4956346" y="3779289"/>
            <a:ext cx="379234" cy="304629"/>
          </a:xfrm>
          <a:custGeom>
            <a:avLst/>
            <a:gdLst>
              <a:gd name="T0" fmla="*/ 6609 w 6827"/>
              <a:gd name="T1" fmla="*/ 3778 h 5492"/>
              <a:gd name="T2" fmla="*/ 5229 w 6827"/>
              <a:gd name="T3" fmla="*/ 3778 h 5492"/>
              <a:gd name="T4" fmla="*/ 5229 w 6827"/>
              <a:gd name="T5" fmla="*/ 2004 h 5492"/>
              <a:gd name="T6" fmla="*/ 5650 w 6827"/>
              <a:gd name="T7" fmla="*/ 2004 h 5492"/>
              <a:gd name="T8" fmla="*/ 5810 w 6827"/>
              <a:gd name="T9" fmla="*/ 1638 h 5492"/>
              <a:gd name="T10" fmla="*/ 4372 w 6827"/>
              <a:gd name="T11" fmla="*/ 92 h 5492"/>
              <a:gd name="T12" fmla="*/ 4053 w 6827"/>
              <a:gd name="T13" fmla="*/ 92 h 5492"/>
              <a:gd name="T14" fmla="*/ 2615 w 6827"/>
              <a:gd name="T15" fmla="*/ 1638 h 5492"/>
              <a:gd name="T16" fmla="*/ 2774 w 6827"/>
              <a:gd name="T17" fmla="*/ 2004 h 5492"/>
              <a:gd name="T18" fmla="*/ 3195 w 6827"/>
              <a:gd name="T19" fmla="*/ 2004 h 5492"/>
              <a:gd name="T20" fmla="*/ 3195 w 6827"/>
              <a:gd name="T21" fmla="*/ 2499 h 5492"/>
              <a:gd name="T22" fmla="*/ 1816 w 6827"/>
              <a:gd name="T23" fmla="*/ 2499 h 5492"/>
              <a:gd name="T24" fmla="*/ 1598 w 6827"/>
              <a:gd name="T25" fmla="*/ 2717 h 5492"/>
              <a:gd name="T26" fmla="*/ 1598 w 6827"/>
              <a:gd name="T27" fmla="*/ 3778 h 5492"/>
              <a:gd name="T28" fmla="*/ 218 w 6827"/>
              <a:gd name="T29" fmla="*/ 3778 h 5492"/>
              <a:gd name="T30" fmla="*/ 0 w 6827"/>
              <a:gd name="T31" fmla="*/ 3996 h 5492"/>
              <a:gd name="T32" fmla="*/ 0 w 6827"/>
              <a:gd name="T33" fmla="*/ 5274 h 5492"/>
              <a:gd name="T34" fmla="*/ 218 w 6827"/>
              <a:gd name="T35" fmla="*/ 5492 h 5492"/>
              <a:gd name="T36" fmla="*/ 6609 w 6827"/>
              <a:gd name="T37" fmla="*/ 5492 h 5492"/>
              <a:gd name="T38" fmla="*/ 6827 w 6827"/>
              <a:gd name="T39" fmla="*/ 5274 h 5492"/>
              <a:gd name="T40" fmla="*/ 6827 w 6827"/>
              <a:gd name="T41" fmla="*/ 3996 h 5492"/>
              <a:gd name="T42" fmla="*/ 6609 w 6827"/>
              <a:gd name="T43" fmla="*/ 3778 h 5492"/>
              <a:gd name="T44" fmla="*/ 3195 w 6827"/>
              <a:gd name="T45" fmla="*/ 5056 h 5492"/>
              <a:gd name="T46" fmla="*/ 2033 w 6827"/>
              <a:gd name="T47" fmla="*/ 5056 h 5492"/>
              <a:gd name="T48" fmla="*/ 2033 w 6827"/>
              <a:gd name="T49" fmla="*/ 2935 h 5492"/>
              <a:gd name="T50" fmla="*/ 3195 w 6827"/>
              <a:gd name="T51" fmla="*/ 2935 h 5492"/>
              <a:gd name="T52" fmla="*/ 3195 w 6827"/>
              <a:gd name="T53" fmla="*/ 5056 h 5492"/>
              <a:gd name="T54" fmla="*/ 6391 w 6827"/>
              <a:gd name="T55" fmla="*/ 5056 h 5492"/>
              <a:gd name="T56" fmla="*/ 5229 w 6827"/>
              <a:gd name="T57" fmla="*/ 5056 h 5492"/>
              <a:gd name="T58" fmla="*/ 5229 w 6827"/>
              <a:gd name="T59" fmla="*/ 4213 h 5492"/>
              <a:gd name="T60" fmla="*/ 6391 w 6827"/>
              <a:gd name="T61" fmla="*/ 4213 h 5492"/>
              <a:gd name="T62" fmla="*/ 6391 w 6827"/>
              <a:gd name="T63" fmla="*/ 5056 h 5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27" h="5492">
                <a:moveTo>
                  <a:pt x="6609" y="3778"/>
                </a:moveTo>
                <a:lnTo>
                  <a:pt x="5229" y="3778"/>
                </a:lnTo>
                <a:lnTo>
                  <a:pt x="5229" y="2004"/>
                </a:lnTo>
                <a:lnTo>
                  <a:pt x="5650" y="2004"/>
                </a:lnTo>
                <a:cubicBezTo>
                  <a:pt x="5840" y="2004"/>
                  <a:pt x="5939" y="1777"/>
                  <a:pt x="5810" y="1638"/>
                </a:cubicBezTo>
                <a:lnTo>
                  <a:pt x="4372" y="92"/>
                </a:lnTo>
                <a:cubicBezTo>
                  <a:pt x="4286" y="0"/>
                  <a:pt x="4139" y="0"/>
                  <a:pt x="4053" y="92"/>
                </a:cubicBezTo>
                <a:lnTo>
                  <a:pt x="2615" y="1638"/>
                </a:lnTo>
                <a:cubicBezTo>
                  <a:pt x="2485" y="1777"/>
                  <a:pt x="2584" y="2004"/>
                  <a:pt x="2774" y="2004"/>
                </a:cubicBezTo>
                <a:lnTo>
                  <a:pt x="3195" y="2004"/>
                </a:lnTo>
                <a:lnTo>
                  <a:pt x="3195" y="2499"/>
                </a:lnTo>
                <a:lnTo>
                  <a:pt x="1816" y="2499"/>
                </a:lnTo>
                <a:cubicBezTo>
                  <a:pt x="1695" y="2499"/>
                  <a:pt x="1598" y="2597"/>
                  <a:pt x="1598" y="2717"/>
                </a:cubicBezTo>
                <a:lnTo>
                  <a:pt x="1598" y="3778"/>
                </a:lnTo>
                <a:lnTo>
                  <a:pt x="218" y="3778"/>
                </a:lnTo>
                <a:cubicBezTo>
                  <a:pt x="98" y="3778"/>
                  <a:pt x="0" y="3875"/>
                  <a:pt x="0" y="3996"/>
                </a:cubicBezTo>
                <a:lnTo>
                  <a:pt x="0" y="5274"/>
                </a:lnTo>
                <a:cubicBezTo>
                  <a:pt x="0" y="5394"/>
                  <a:pt x="98" y="5492"/>
                  <a:pt x="218" y="5492"/>
                </a:cubicBezTo>
                <a:lnTo>
                  <a:pt x="6609" y="5492"/>
                </a:lnTo>
                <a:cubicBezTo>
                  <a:pt x="6729" y="5492"/>
                  <a:pt x="6827" y="5394"/>
                  <a:pt x="6827" y="5274"/>
                </a:cubicBezTo>
                <a:lnTo>
                  <a:pt x="6827" y="3996"/>
                </a:lnTo>
                <a:cubicBezTo>
                  <a:pt x="6827" y="3875"/>
                  <a:pt x="6729" y="3778"/>
                  <a:pt x="6609" y="3778"/>
                </a:cubicBezTo>
                <a:close/>
                <a:moveTo>
                  <a:pt x="3195" y="5056"/>
                </a:moveTo>
                <a:lnTo>
                  <a:pt x="2033" y="5056"/>
                </a:lnTo>
                <a:lnTo>
                  <a:pt x="2033" y="2935"/>
                </a:lnTo>
                <a:lnTo>
                  <a:pt x="3195" y="2935"/>
                </a:lnTo>
                <a:lnTo>
                  <a:pt x="3195" y="5056"/>
                </a:lnTo>
                <a:close/>
                <a:moveTo>
                  <a:pt x="6391" y="5056"/>
                </a:moveTo>
                <a:lnTo>
                  <a:pt x="5229" y="5056"/>
                </a:lnTo>
                <a:lnTo>
                  <a:pt x="5229" y="4213"/>
                </a:lnTo>
                <a:lnTo>
                  <a:pt x="6391" y="4213"/>
                </a:lnTo>
                <a:lnTo>
                  <a:pt x="6391" y="5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7" name="global_59904"/>
          <p:cNvSpPr>
            <a:spLocks noChangeAspect="1"/>
          </p:cNvSpPr>
          <p:nvPr/>
        </p:nvSpPr>
        <p:spPr bwMode="auto">
          <a:xfrm>
            <a:off x="3574528" y="3153357"/>
            <a:ext cx="327061" cy="310674"/>
          </a:xfrm>
          <a:custGeom>
            <a:avLst/>
            <a:gdLst>
              <a:gd name="connsiteX0" fmla="*/ 398806 w 605835"/>
              <a:gd name="connsiteY0" fmla="*/ 496297 h 575481"/>
              <a:gd name="connsiteX1" fmla="*/ 391430 w 605835"/>
              <a:gd name="connsiteY1" fmla="*/ 511029 h 575481"/>
              <a:gd name="connsiteX2" fmla="*/ 406643 w 605835"/>
              <a:gd name="connsiteY2" fmla="*/ 500901 h 575481"/>
              <a:gd name="connsiteX3" fmla="*/ 398806 w 605835"/>
              <a:gd name="connsiteY3" fmla="*/ 496297 h 575481"/>
              <a:gd name="connsiteX4" fmla="*/ 207031 w 605835"/>
              <a:gd name="connsiteY4" fmla="*/ 496297 h 575481"/>
              <a:gd name="connsiteX5" fmla="*/ 199194 w 605835"/>
              <a:gd name="connsiteY5" fmla="*/ 500901 h 575481"/>
              <a:gd name="connsiteX6" fmla="*/ 214407 w 605835"/>
              <a:gd name="connsiteY6" fmla="*/ 511029 h 575481"/>
              <a:gd name="connsiteX7" fmla="*/ 207031 w 605835"/>
              <a:gd name="connsiteY7" fmla="*/ 496297 h 575481"/>
              <a:gd name="connsiteX8" fmla="*/ 321819 w 605835"/>
              <a:gd name="connsiteY8" fmla="*/ 473278 h 575481"/>
              <a:gd name="connsiteX9" fmla="*/ 321819 w 605835"/>
              <a:gd name="connsiteY9" fmla="*/ 529904 h 575481"/>
              <a:gd name="connsiteX10" fmla="*/ 363309 w 605835"/>
              <a:gd name="connsiteY10" fmla="*/ 481105 h 575481"/>
              <a:gd name="connsiteX11" fmla="*/ 321819 w 605835"/>
              <a:gd name="connsiteY11" fmla="*/ 473278 h 575481"/>
              <a:gd name="connsiteX12" fmla="*/ 284017 w 605835"/>
              <a:gd name="connsiteY12" fmla="*/ 473278 h 575481"/>
              <a:gd name="connsiteX13" fmla="*/ 242528 w 605835"/>
              <a:gd name="connsiteY13" fmla="*/ 481105 h 575481"/>
              <a:gd name="connsiteX14" fmla="*/ 284017 w 605835"/>
              <a:gd name="connsiteY14" fmla="*/ 529904 h 575481"/>
              <a:gd name="connsiteX15" fmla="*/ 424161 w 605835"/>
              <a:gd name="connsiteY15" fmla="*/ 383966 h 575481"/>
              <a:gd name="connsiteX16" fmla="*/ 412636 w 605835"/>
              <a:gd name="connsiteY16" fmla="*/ 457165 h 575481"/>
              <a:gd name="connsiteX17" fmla="*/ 437069 w 605835"/>
              <a:gd name="connsiteY17" fmla="*/ 472818 h 575481"/>
              <a:gd name="connsiteX18" fmla="*/ 476253 w 605835"/>
              <a:gd name="connsiteY18" fmla="*/ 383966 h 575481"/>
              <a:gd name="connsiteX19" fmla="*/ 321819 w 605835"/>
              <a:gd name="connsiteY19" fmla="*/ 383966 h 575481"/>
              <a:gd name="connsiteX20" fmla="*/ 321819 w 605835"/>
              <a:gd name="connsiteY20" fmla="*/ 432305 h 575481"/>
              <a:gd name="connsiteX21" fmla="*/ 377139 w 605835"/>
              <a:gd name="connsiteY21" fmla="*/ 442894 h 575481"/>
              <a:gd name="connsiteX22" fmla="*/ 386820 w 605835"/>
              <a:gd name="connsiteY22" fmla="*/ 383966 h 575481"/>
              <a:gd name="connsiteX23" fmla="*/ 219017 w 605835"/>
              <a:gd name="connsiteY23" fmla="*/ 383966 h 575481"/>
              <a:gd name="connsiteX24" fmla="*/ 228698 w 605835"/>
              <a:gd name="connsiteY24" fmla="*/ 442433 h 575481"/>
              <a:gd name="connsiteX25" fmla="*/ 284017 w 605835"/>
              <a:gd name="connsiteY25" fmla="*/ 432305 h 575481"/>
              <a:gd name="connsiteX26" fmla="*/ 284017 w 605835"/>
              <a:gd name="connsiteY26" fmla="*/ 383966 h 575481"/>
              <a:gd name="connsiteX27" fmla="*/ 129122 w 605835"/>
              <a:gd name="connsiteY27" fmla="*/ 383966 h 575481"/>
              <a:gd name="connsiteX28" fmla="*/ 168768 w 605835"/>
              <a:gd name="connsiteY28" fmla="*/ 472818 h 575481"/>
              <a:gd name="connsiteX29" fmla="*/ 193201 w 605835"/>
              <a:gd name="connsiteY29" fmla="*/ 457165 h 575481"/>
              <a:gd name="connsiteX30" fmla="*/ 181676 w 605835"/>
              <a:gd name="connsiteY30" fmla="*/ 383966 h 575481"/>
              <a:gd name="connsiteX31" fmla="*/ 377139 w 605835"/>
              <a:gd name="connsiteY31" fmla="*/ 284065 h 575481"/>
              <a:gd name="connsiteX32" fmla="*/ 321819 w 605835"/>
              <a:gd name="connsiteY32" fmla="*/ 294653 h 575481"/>
              <a:gd name="connsiteX33" fmla="*/ 321819 w 605835"/>
              <a:gd name="connsiteY33" fmla="*/ 342993 h 575481"/>
              <a:gd name="connsiteX34" fmla="*/ 386820 w 605835"/>
              <a:gd name="connsiteY34" fmla="*/ 342993 h 575481"/>
              <a:gd name="connsiteX35" fmla="*/ 377139 w 605835"/>
              <a:gd name="connsiteY35" fmla="*/ 284065 h 575481"/>
              <a:gd name="connsiteX36" fmla="*/ 228237 w 605835"/>
              <a:gd name="connsiteY36" fmla="*/ 284065 h 575481"/>
              <a:gd name="connsiteX37" fmla="*/ 219017 w 605835"/>
              <a:gd name="connsiteY37" fmla="*/ 342993 h 575481"/>
              <a:gd name="connsiteX38" fmla="*/ 284017 w 605835"/>
              <a:gd name="connsiteY38" fmla="*/ 342993 h 575481"/>
              <a:gd name="connsiteX39" fmla="*/ 284017 w 605835"/>
              <a:gd name="connsiteY39" fmla="*/ 294653 h 575481"/>
              <a:gd name="connsiteX40" fmla="*/ 228237 w 605835"/>
              <a:gd name="connsiteY40" fmla="*/ 284065 h 575481"/>
              <a:gd name="connsiteX41" fmla="*/ 437069 w 605835"/>
              <a:gd name="connsiteY41" fmla="*/ 254141 h 575481"/>
              <a:gd name="connsiteX42" fmla="*/ 412636 w 605835"/>
              <a:gd name="connsiteY42" fmla="*/ 269333 h 575481"/>
              <a:gd name="connsiteX43" fmla="*/ 424161 w 605835"/>
              <a:gd name="connsiteY43" fmla="*/ 342993 h 575481"/>
              <a:gd name="connsiteX44" fmla="*/ 476253 w 605835"/>
              <a:gd name="connsiteY44" fmla="*/ 342993 h 575481"/>
              <a:gd name="connsiteX45" fmla="*/ 437069 w 605835"/>
              <a:gd name="connsiteY45" fmla="*/ 254141 h 575481"/>
              <a:gd name="connsiteX46" fmla="*/ 168768 w 605835"/>
              <a:gd name="connsiteY46" fmla="*/ 254141 h 575481"/>
              <a:gd name="connsiteX47" fmla="*/ 129122 w 605835"/>
              <a:gd name="connsiteY47" fmla="*/ 342993 h 575481"/>
              <a:gd name="connsiteX48" fmla="*/ 181676 w 605835"/>
              <a:gd name="connsiteY48" fmla="*/ 342993 h 575481"/>
              <a:gd name="connsiteX49" fmla="*/ 193201 w 605835"/>
              <a:gd name="connsiteY49" fmla="*/ 269793 h 575481"/>
              <a:gd name="connsiteX50" fmla="*/ 168768 w 605835"/>
              <a:gd name="connsiteY50" fmla="*/ 254141 h 575481"/>
              <a:gd name="connsiteX51" fmla="*/ 391430 w 605835"/>
              <a:gd name="connsiteY51" fmla="*/ 215930 h 575481"/>
              <a:gd name="connsiteX52" fmla="*/ 398806 w 605835"/>
              <a:gd name="connsiteY52" fmla="*/ 230661 h 575481"/>
              <a:gd name="connsiteX53" fmla="*/ 406643 w 605835"/>
              <a:gd name="connsiteY53" fmla="*/ 226058 h 575481"/>
              <a:gd name="connsiteX54" fmla="*/ 391430 w 605835"/>
              <a:gd name="connsiteY54" fmla="*/ 215930 h 575481"/>
              <a:gd name="connsiteX55" fmla="*/ 214407 w 605835"/>
              <a:gd name="connsiteY55" fmla="*/ 215930 h 575481"/>
              <a:gd name="connsiteX56" fmla="*/ 199194 w 605835"/>
              <a:gd name="connsiteY56" fmla="*/ 226058 h 575481"/>
              <a:gd name="connsiteX57" fmla="*/ 207031 w 605835"/>
              <a:gd name="connsiteY57" fmla="*/ 230661 h 575481"/>
              <a:gd name="connsiteX58" fmla="*/ 214407 w 605835"/>
              <a:gd name="connsiteY58" fmla="*/ 215930 h 575481"/>
              <a:gd name="connsiteX59" fmla="*/ 321819 w 605835"/>
              <a:gd name="connsiteY59" fmla="*/ 197054 h 575481"/>
              <a:gd name="connsiteX60" fmla="*/ 321819 w 605835"/>
              <a:gd name="connsiteY60" fmla="*/ 253680 h 575481"/>
              <a:gd name="connsiteX61" fmla="*/ 363309 w 605835"/>
              <a:gd name="connsiteY61" fmla="*/ 245854 h 575481"/>
              <a:gd name="connsiteX62" fmla="*/ 321819 w 605835"/>
              <a:gd name="connsiteY62" fmla="*/ 197054 h 575481"/>
              <a:gd name="connsiteX63" fmla="*/ 284017 w 605835"/>
              <a:gd name="connsiteY63" fmla="*/ 197054 h 575481"/>
              <a:gd name="connsiteX64" fmla="*/ 242528 w 605835"/>
              <a:gd name="connsiteY64" fmla="*/ 245854 h 575481"/>
              <a:gd name="connsiteX65" fmla="*/ 284017 w 605835"/>
              <a:gd name="connsiteY65" fmla="*/ 253680 h 575481"/>
              <a:gd name="connsiteX66" fmla="*/ 302918 w 605835"/>
              <a:gd name="connsiteY66" fmla="*/ 151477 h 575481"/>
              <a:gd name="connsiteX67" fmla="*/ 515438 w 605835"/>
              <a:gd name="connsiteY67" fmla="*/ 363249 h 575481"/>
              <a:gd name="connsiteX68" fmla="*/ 302918 w 605835"/>
              <a:gd name="connsiteY68" fmla="*/ 575481 h 575481"/>
              <a:gd name="connsiteX69" fmla="*/ 90398 w 605835"/>
              <a:gd name="connsiteY69" fmla="*/ 363249 h 575481"/>
              <a:gd name="connsiteX70" fmla="*/ 302918 w 605835"/>
              <a:gd name="connsiteY70" fmla="*/ 151477 h 575481"/>
              <a:gd name="connsiteX71" fmla="*/ 259578 w 605835"/>
              <a:gd name="connsiteY71" fmla="*/ 0 h 575481"/>
              <a:gd name="connsiteX72" fmla="*/ 349024 w 605835"/>
              <a:gd name="connsiteY72" fmla="*/ 29927 h 575481"/>
              <a:gd name="connsiteX73" fmla="*/ 359167 w 605835"/>
              <a:gd name="connsiteY73" fmla="*/ 32689 h 575481"/>
              <a:gd name="connsiteX74" fmla="*/ 367005 w 605835"/>
              <a:gd name="connsiteY74" fmla="*/ 32689 h 575481"/>
              <a:gd name="connsiteX75" fmla="*/ 473511 w 605835"/>
              <a:gd name="connsiteY75" fmla="*/ 86557 h 575481"/>
              <a:gd name="connsiteX76" fmla="*/ 484576 w 605835"/>
              <a:gd name="connsiteY76" fmla="*/ 92543 h 575481"/>
              <a:gd name="connsiteX77" fmla="*/ 605835 w 605835"/>
              <a:gd name="connsiteY77" fmla="*/ 224220 h 575481"/>
              <a:gd name="connsiteX78" fmla="*/ 538520 w 605835"/>
              <a:gd name="connsiteY78" fmla="*/ 338862 h 575481"/>
              <a:gd name="connsiteX79" fmla="*/ 526072 w 605835"/>
              <a:gd name="connsiteY79" fmla="*/ 284534 h 575481"/>
              <a:gd name="connsiteX80" fmla="*/ 553735 w 605835"/>
              <a:gd name="connsiteY80" fmla="*/ 224220 h 575481"/>
              <a:gd name="connsiteX81" fmla="*/ 473511 w 605835"/>
              <a:gd name="connsiteY81" fmla="*/ 144109 h 575481"/>
              <a:gd name="connsiteX82" fmla="*/ 465211 w 605835"/>
              <a:gd name="connsiteY82" fmla="*/ 144569 h 575481"/>
              <a:gd name="connsiteX83" fmla="*/ 439392 w 605835"/>
              <a:gd name="connsiteY83" fmla="*/ 129836 h 575481"/>
              <a:gd name="connsiteX84" fmla="*/ 367005 w 605835"/>
              <a:gd name="connsiteY84" fmla="*/ 84716 h 575481"/>
              <a:gd name="connsiteX85" fmla="*/ 350868 w 605835"/>
              <a:gd name="connsiteY85" fmla="*/ 86097 h 575481"/>
              <a:gd name="connsiteX86" fmla="*/ 327354 w 605835"/>
              <a:gd name="connsiteY86" fmla="*/ 79191 h 575481"/>
              <a:gd name="connsiteX87" fmla="*/ 260039 w 605835"/>
              <a:gd name="connsiteY87" fmla="*/ 52027 h 575481"/>
              <a:gd name="connsiteX88" fmla="*/ 166443 w 605835"/>
              <a:gd name="connsiteY88" fmla="*/ 124771 h 575481"/>
              <a:gd name="connsiteX89" fmla="*/ 138780 w 605835"/>
              <a:gd name="connsiteY89" fmla="*/ 144569 h 575481"/>
              <a:gd name="connsiteX90" fmla="*/ 132325 w 605835"/>
              <a:gd name="connsiteY90" fmla="*/ 144109 h 575481"/>
              <a:gd name="connsiteX91" fmla="*/ 52100 w 605835"/>
              <a:gd name="connsiteY91" fmla="*/ 224220 h 575481"/>
              <a:gd name="connsiteX92" fmla="*/ 79764 w 605835"/>
              <a:gd name="connsiteY92" fmla="*/ 284534 h 575481"/>
              <a:gd name="connsiteX93" fmla="*/ 67315 w 605835"/>
              <a:gd name="connsiteY93" fmla="*/ 338862 h 575481"/>
              <a:gd name="connsiteX94" fmla="*/ 0 w 605835"/>
              <a:gd name="connsiteY94" fmla="*/ 224220 h 575481"/>
              <a:gd name="connsiteX95" fmla="*/ 113882 w 605835"/>
              <a:gd name="connsiteY95" fmla="*/ 93464 h 575481"/>
              <a:gd name="connsiteX96" fmla="*/ 125409 w 605835"/>
              <a:gd name="connsiteY96" fmla="*/ 84716 h 575481"/>
              <a:gd name="connsiteX97" fmla="*/ 259578 w 605835"/>
              <a:gd name="connsiteY97" fmla="*/ 0 h 57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05835" h="575481">
                <a:moveTo>
                  <a:pt x="398806" y="496297"/>
                </a:moveTo>
                <a:cubicBezTo>
                  <a:pt x="396501" y="501361"/>
                  <a:pt x="393735" y="506425"/>
                  <a:pt x="391430" y="511029"/>
                </a:cubicBezTo>
                <a:cubicBezTo>
                  <a:pt x="396501" y="507806"/>
                  <a:pt x="401572" y="504584"/>
                  <a:pt x="406643" y="500901"/>
                </a:cubicBezTo>
                <a:cubicBezTo>
                  <a:pt x="404338" y="499520"/>
                  <a:pt x="401572" y="497678"/>
                  <a:pt x="398806" y="496297"/>
                </a:cubicBezTo>
                <a:close/>
                <a:moveTo>
                  <a:pt x="207031" y="496297"/>
                </a:moveTo>
                <a:cubicBezTo>
                  <a:pt x="204265" y="497678"/>
                  <a:pt x="201499" y="499059"/>
                  <a:pt x="199194" y="500901"/>
                </a:cubicBezTo>
                <a:cubicBezTo>
                  <a:pt x="203804" y="504584"/>
                  <a:pt x="208875" y="507806"/>
                  <a:pt x="214407" y="511029"/>
                </a:cubicBezTo>
                <a:cubicBezTo>
                  <a:pt x="211641" y="505965"/>
                  <a:pt x="209336" y="501361"/>
                  <a:pt x="207031" y="496297"/>
                </a:cubicBezTo>
                <a:close/>
                <a:moveTo>
                  <a:pt x="321819" y="473278"/>
                </a:moveTo>
                <a:lnTo>
                  <a:pt x="321819" y="529904"/>
                </a:lnTo>
                <a:cubicBezTo>
                  <a:pt x="337032" y="522078"/>
                  <a:pt x="351784" y="505044"/>
                  <a:pt x="363309" y="481105"/>
                </a:cubicBezTo>
                <a:cubicBezTo>
                  <a:pt x="349940" y="477422"/>
                  <a:pt x="336110" y="474659"/>
                  <a:pt x="321819" y="473278"/>
                </a:cubicBezTo>
                <a:close/>
                <a:moveTo>
                  <a:pt x="284017" y="473278"/>
                </a:moveTo>
                <a:cubicBezTo>
                  <a:pt x="269726" y="474659"/>
                  <a:pt x="255896" y="477422"/>
                  <a:pt x="242528" y="481105"/>
                </a:cubicBezTo>
                <a:cubicBezTo>
                  <a:pt x="254052" y="505044"/>
                  <a:pt x="268804" y="522078"/>
                  <a:pt x="284017" y="529904"/>
                </a:cubicBezTo>
                <a:close/>
                <a:moveTo>
                  <a:pt x="424161" y="383966"/>
                </a:moveTo>
                <a:cubicBezTo>
                  <a:pt x="422778" y="409747"/>
                  <a:pt x="419090" y="434607"/>
                  <a:pt x="412636" y="457165"/>
                </a:cubicBezTo>
                <a:cubicBezTo>
                  <a:pt x="421395" y="461769"/>
                  <a:pt x="429693" y="467293"/>
                  <a:pt x="437069" y="472818"/>
                </a:cubicBezTo>
                <a:cubicBezTo>
                  <a:pt x="458736" y="447497"/>
                  <a:pt x="472565" y="416652"/>
                  <a:pt x="476253" y="383966"/>
                </a:cubicBezTo>
                <a:close/>
                <a:moveTo>
                  <a:pt x="321819" y="383966"/>
                </a:moveTo>
                <a:lnTo>
                  <a:pt x="321819" y="432305"/>
                </a:lnTo>
                <a:cubicBezTo>
                  <a:pt x="341181" y="433686"/>
                  <a:pt x="359621" y="436909"/>
                  <a:pt x="377139" y="442894"/>
                </a:cubicBezTo>
                <a:cubicBezTo>
                  <a:pt x="382210" y="424018"/>
                  <a:pt x="385437" y="404683"/>
                  <a:pt x="386820" y="383966"/>
                </a:cubicBezTo>
                <a:close/>
                <a:moveTo>
                  <a:pt x="219017" y="383966"/>
                </a:moveTo>
                <a:cubicBezTo>
                  <a:pt x="220400" y="404683"/>
                  <a:pt x="223627" y="424018"/>
                  <a:pt x="228698" y="442433"/>
                </a:cubicBezTo>
                <a:cubicBezTo>
                  <a:pt x="246216" y="436909"/>
                  <a:pt x="264655" y="433686"/>
                  <a:pt x="284017" y="432305"/>
                </a:cubicBezTo>
                <a:lnTo>
                  <a:pt x="284017" y="383966"/>
                </a:lnTo>
                <a:close/>
                <a:moveTo>
                  <a:pt x="129122" y="383966"/>
                </a:moveTo>
                <a:cubicBezTo>
                  <a:pt x="133271" y="416652"/>
                  <a:pt x="146640" y="447497"/>
                  <a:pt x="168768" y="472818"/>
                </a:cubicBezTo>
                <a:cubicBezTo>
                  <a:pt x="176144" y="467293"/>
                  <a:pt x="184442" y="461769"/>
                  <a:pt x="193201" y="457165"/>
                </a:cubicBezTo>
                <a:cubicBezTo>
                  <a:pt x="186747" y="434607"/>
                  <a:pt x="183059" y="409747"/>
                  <a:pt x="181676" y="383966"/>
                </a:cubicBezTo>
                <a:close/>
                <a:moveTo>
                  <a:pt x="377139" y="284065"/>
                </a:moveTo>
                <a:cubicBezTo>
                  <a:pt x="359621" y="289589"/>
                  <a:pt x="341181" y="293272"/>
                  <a:pt x="321819" y="294653"/>
                </a:cubicBezTo>
                <a:lnTo>
                  <a:pt x="321819" y="342993"/>
                </a:lnTo>
                <a:lnTo>
                  <a:pt x="386820" y="342993"/>
                </a:lnTo>
                <a:cubicBezTo>
                  <a:pt x="385437" y="322276"/>
                  <a:pt x="382210" y="302480"/>
                  <a:pt x="377139" y="284065"/>
                </a:cubicBezTo>
                <a:close/>
                <a:moveTo>
                  <a:pt x="228237" y="284065"/>
                </a:moveTo>
                <a:cubicBezTo>
                  <a:pt x="223627" y="302480"/>
                  <a:pt x="220400" y="322276"/>
                  <a:pt x="219017" y="342993"/>
                </a:cubicBezTo>
                <a:lnTo>
                  <a:pt x="284017" y="342993"/>
                </a:lnTo>
                <a:lnTo>
                  <a:pt x="284017" y="294653"/>
                </a:lnTo>
                <a:cubicBezTo>
                  <a:pt x="264655" y="293272"/>
                  <a:pt x="246216" y="289589"/>
                  <a:pt x="228237" y="284065"/>
                </a:cubicBezTo>
                <a:close/>
                <a:moveTo>
                  <a:pt x="437069" y="254141"/>
                </a:moveTo>
                <a:cubicBezTo>
                  <a:pt x="429232" y="259665"/>
                  <a:pt x="421395" y="264729"/>
                  <a:pt x="412636" y="269333"/>
                </a:cubicBezTo>
                <a:cubicBezTo>
                  <a:pt x="419090" y="292352"/>
                  <a:pt x="422778" y="317212"/>
                  <a:pt x="424161" y="342993"/>
                </a:cubicBezTo>
                <a:lnTo>
                  <a:pt x="476253" y="342993"/>
                </a:lnTo>
                <a:cubicBezTo>
                  <a:pt x="472565" y="309846"/>
                  <a:pt x="458736" y="279461"/>
                  <a:pt x="437069" y="254141"/>
                </a:cubicBezTo>
                <a:close/>
                <a:moveTo>
                  <a:pt x="168768" y="254141"/>
                </a:moveTo>
                <a:cubicBezTo>
                  <a:pt x="146640" y="279461"/>
                  <a:pt x="133271" y="310306"/>
                  <a:pt x="129122" y="342993"/>
                </a:cubicBezTo>
                <a:lnTo>
                  <a:pt x="181676" y="342993"/>
                </a:lnTo>
                <a:cubicBezTo>
                  <a:pt x="183059" y="316751"/>
                  <a:pt x="186747" y="292352"/>
                  <a:pt x="193201" y="269793"/>
                </a:cubicBezTo>
                <a:cubicBezTo>
                  <a:pt x="184442" y="264729"/>
                  <a:pt x="176144" y="259665"/>
                  <a:pt x="168768" y="254141"/>
                </a:cubicBezTo>
                <a:close/>
                <a:moveTo>
                  <a:pt x="391430" y="215930"/>
                </a:moveTo>
                <a:cubicBezTo>
                  <a:pt x="393735" y="220533"/>
                  <a:pt x="396501" y="225597"/>
                  <a:pt x="398806" y="230661"/>
                </a:cubicBezTo>
                <a:cubicBezTo>
                  <a:pt x="401572" y="229280"/>
                  <a:pt x="403877" y="227439"/>
                  <a:pt x="406643" y="226058"/>
                </a:cubicBezTo>
                <a:cubicBezTo>
                  <a:pt x="401572" y="222375"/>
                  <a:pt x="396501" y="219152"/>
                  <a:pt x="391430" y="215930"/>
                </a:cubicBezTo>
                <a:close/>
                <a:moveTo>
                  <a:pt x="214407" y="215930"/>
                </a:moveTo>
                <a:cubicBezTo>
                  <a:pt x="208875" y="219152"/>
                  <a:pt x="203804" y="222375"/>
                  <a:pt x="199194" y="226058"/>
                </a:cubicBezTo>
                <a:cubicBezTo>
                  <a:pt x="201499" y="227439"/>
                  <a:pt x="204265" y="229280"/>
                  <a:pt x="207031" y="230661"/>
                </a:cubicBezTo>
                <a:cubicBezTo>
                  <a:pt x="209336" y="225597"/>
                  <a:pt x="211641" y="220533"/>
                  <a:pt x="214407" y="215930"/>
                </a:cubicBezTo>
                <a:close/>
                <a:moveTo>
                  <a:pt x="321819" y="197054"/>
                </a:moveTo>
                <a:lnTo>
                  <a:pt x="321819" y="253680"/>
                </a:lnTo>
                <a:cubicBezTo>
                  <a:pt x="336110" y="252299"/>
                  <a:pt x="349940" y="249537"/>
                  <a:pt x="363309" y="245854"/>
                </a:cubicBezTo>
                <a:cubicBezTo>
                  <a:pt x="351784" y="221454"/>
                  <a:pt x="337032" y="204881"/>
                  <a:pt x="321819" y="197054"/>
                </a:cubicBezTo>
                <a:close/>
                <a:moveTo>
                  <a:pt x="284017" y="197054"/>
                </a:moveTo>
                <a:cubicBezTo>
                  <a:pt x="268804" y="204881"/>
                  <a:pt x="254052" y="221454"/>
                  <a:pt x="242528" y="245854"/>
                </a:cubicBezTo>
                <a:cubicBezTo>
                  <a:pt x="255896" y="249537"/>
                  <a:pt x="269726" y="252299"/>
                  <a:pt x="284017" y="253680"/>
                </a:cubicBezTo>
                <a:close/>
                <a:moveTo>
                  <a:pt x="302918" y="151477"/>
                </a:moveTo>
                <a:cubicBezTo>
                  <a:pt x="420012" y="151477"/>
                  <a:pt x="515438" y="246314"/>
                  <a:pt x="515438" y="363249"/>
                </a:cubicBezTo>
                <a:cubicBezTo>
                  <a:pt x="515438" y="480184"/>
                  <a:pt x="420012" y="575481"/>
                  <a:pt x="302918" y="575481"/>
                </a:cubicBezTo>
                <a:cubicBezTo>
                  <a:pt x="185825" y="575481"/>
                  <a:pt x="90398" y="480184"/>
                  <a:pt x="90398" y="363249"/>
                </a:cubicBezTo>
                <a:cubicBezTo>
                  <a:pt x="90398" y="246314"/>
                  <a:pt x="185825" y="151477"/>
                  <a:pt x="302918" y="151477"/>
                </a:cubicBezTo>
                <a:close/>
                <a:moveTo>
                  <a:pt x="259578" y="0"/>
                </a:moveTo>
                <a:cubicBezTo>
                  <a:pt x="292313" y="0"/>
                  <a:pt x="323666" y="10590"/>
                  <a:pt x="349024" y="29927"/>
                </a:cubicBezTo>
                <a:cubicBezTo>
                  <a:pt x="351790" y="31769"/>
                  <a:pt x="355479" y="33150"/>
                  <a:pt x="359167" y="32689"/>
                </a:cubicBezTo>
                <a:cubicBezTo>
                  <a:pt x="361934" y="32689"/>
                  <a:pt x="364700" y="32689"/>
                  <a:pt x="367005" y="32689"/>
                </a:cubicBezTo>
                <a:cubicBezTo>
                  <a:pt x="409423" y="32689"/>
                  <a:pt x="449074" y="52947"/>
                  <a:pt x="473511" y="86557"/>
                </a:cubicBezTo>
                <a:cubicBezTo>
                  <a:pt x="476277" y="89780"/>
                  <a:pt x="479965" y="92082"/>
                  <a:pt x="484576" y="92543"/>
                </a:cubicBezTo>
                <a:cubicBezTo>
                  <a:pt x="552352" y="98068"/>
                  <a:pt x="605835" y="155159"/>
                  <a:pt x="605835" y="224220"/>
                </a:cubicBezTo>
                <a:cubicBezTo>
                  <a:pt x="605835" y="273484"/>
                  <a:pt x="578633" y="316302"/>
                  <a:pt x="538520" y="338862"/>
                </a:cubicBezTo>
                <a:cubicBezTo>
                  <a:pt x="536676" y="319985"/>
                  <a:pt x="532526" y="301569"/>
                  <a:pt x="526072" y="284534"/>
                </a:cubicBezTo>
                <a:cubicBezTo>
                  <a:pt x="543131" y="269801"/>
                  <a:pt x="553735" y="248161"/>
                  <a:pt x="553735" y="224220"/>
                </a:cubicBezTo>
                <a:cubicBezTo>
                  <a:pt x="553735" y="180021"/>
                  <a:pt x="517772" y="144109"/>
                  <a:pt x="473511" y="144109"/>
                </a:cubicBezTo>
                <a:cubicBezTo>
                  <a:pt x="470744" y="144109"/>
                  <a:pt x="467978" y="144109"/>
                  <a:pt x="465211" y="144569"/>
                </a:cubicBezTo>
                <a:cubicBezTo>
                  <a:pt x="454607" y="145490"/>
                  <a:pt x="444003" y="139965"/>
                  <a:pt x="439392" y="129836"/>
                </a:cubicBezTo>
                <a:cubicBezTo>
                  <a:pt x="425560" y="101751"/>
                  <a:pt x="397896" y="84716"/>
                  <a:pt x="367005" y="84716"/>
                </a:cubicBezTo>
                <a:cubicBezTo>
                  <a:pt x="361473" y="84716"/>
                  <a:pt x="355940" y="85176"/>
                  <a:pt x="350868" y="86097"/>
                </a:cubicBezTo>
                <a:cubicBezTo>
                  <a:pt x="342108" y="87939"/>
                  <a:pt x="333348" y="85637"/>
                  <a:pt x="327354" y="79191"/>
                </a:cubicBezTo>
                <a:cubicBezTo>
                  <a:pt x="308912" y="61695"/>
                  <a:pt x="284936" y="52027"/>
                  <a:pt x="260039" y="52027"/>
                </a:cubicBezTo>
                <a:cubicBezTo>
                  <a:pt x="215777" y="52027"/>
                  <a:pt x="177048" y="81953"/>
                  <a:pt x="166443" y="124771"/>
                </a:cubicBezTo>
                <a:cubicBezTo>
                  <a:pt x="163216" y="137203"/>
                  <a:pt x="151690" y="145490"/>
                  <a:pt x="138780" y="144569"/>
                </a:cubicBezTo>
                <a:cubicBezTo>
                  <a:pt x="136936" y="144109"/>
                  <a:pt x="134630" y="144109"/>
                  <a:pt x="132325" y="144109"/>
                </a:cubicBezTo>
                <a:cubicBezTo>
                  <a:pt x="88063" y="144109"/>
                  <a:pt x="52100" y="180021"/>
                  <a:pt x="52100" y="224220"/>
                </a:cubicBezTo>
                <a:cubicBezTo>
                  <a:pt x="52100" y="248161"/>
                  <a:pt x="62705" y="269801"/>
                  <a:pt x="79764" y="284534"/>
                </a:cubicBezTo>
                <a:cubicBezTo>
                  <a:pt x="73309" y="301569"/>
                  <a:pt x="69159" y="319985"/>
                  <a:pt x="67315" y="338862"/>
                </a:cubicBezTo>
                <a:cubicBezTo>
                  <a:pt x="27203" y="316302"/>
                  <a:pt x="0" y="273484"/>
                  <a:pt x="0" y="224220"/>
                </a:cubicBezTo>
                <a:cubicBezTo>
                  <a:pt x="0" y="157461"/>
                  <a:pt x="49795" y="102211"/>
                  <a:pt x="113882" y="93464"/>
                </a:cubicBezTo>
                <a:cubicBezTo>
                  <a:pt x="118954" y="92543"/>
                  <a:pt x="123565" y="89320"/>
                  <a:pt x="125409" y="84716"/>
                </a:cubicBezTo>
                <a:cubicBezTo>
                  <a:pt x="149845" y="33610"/>
                  <a:pt x="201484" y="0"/>
                  <a:pt x="2595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0A180CF-7036-49A0-B10D-82FD4733902F}"/>
              </a:ext>
            </a:extLst>
          </p:cNvPr>
          <p:cNvGrpSpPr/>
          <p:nvPr/>
        </p:nvGrpSpPr>
        <p:grpSpPr>
          <a:xfrm>
            <a:off x="7956376" y="195485"/>
            <a:ext cx="1096285" cy="362920"/>
            <a:chOff x="7884368" y="195486"/>
            <a:chExt cx="1096285" cy="362920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5399EFDA-7732-4A4C-A688-B9642C448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4368" y="195486"/>
              <a:ext cx="1080120" cy="362920"/>
            </a:xfrm>
            <a:prstGeom prst="rect">
              <a:avLst/>
            </a:prstGeom>
          </p:spPr>
        </p:pic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83F3E87D-D994-4FD2-BD2B-E238087A1768}"/>
                </a:ext>
              </a:extLst>
            </p:cNvPr>
            <p:cNvSpPr/>
            <p:nvPr/>
          </p:nvSpPr>
          <p:spPr>
            <a:xfrm>
              <a:off x="8836637" y="478590"/>
              <a:ext cx="144016" cy="79815"/>
            </a:xfrm>
            <a:prstGeom prst="roundRect">
              <a:avLst/>
            </a:prstGeom>
            <a:solidFill>
              <a:srgbClr val="FBF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梯形 15"/>
          <p:cNvSpPr/>
          <p:nvPr/>
        </p:nvSpPr>
        <p:spPr>
          <a:xfrm rot="16200000">
            <a:off x="3959932" y="1095584"/>
            <a:ext cx="4104457" cy="3600402"/>
          </a:xfrm>
          <a:prstGeom prst="trapezoid">
            <a:avLst/>
          </a:prstGeom>
          <a:solidFill>
            <a:srgbClr val="C6D9F1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梯形 14"/>
          <p:cNvSpPr/>
          <p:nvPr/>
        </p:nvSpPr>
        <p:spPr>
          <a:xfrm rot="5400000">
            <a:off x="845585" y="861559"/>
            <a:ext cx="4068453" cy="3528392"/>
          </a:xfrm>
          <a:prstGeom prst="trapezoid">
            <a:avLst/>
          </a:prstGeom>
          <a:solidFill>
            <a:srgbClr val="92D050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文本框 8"/>
          <p:cNvSpPr>
            <a:spLocks noChangeArrowheads="1"/>
          </p:cNvSpPr>
          <p:nvPr/>
        </p:nvSpPr>
        <p:spPr bwMode="auto">
          <a:xfrm>
            <a:off x="251520" y="157661"/>
            <a:ext cx="8856984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>
              <a:defRPr/>
            </a:pP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我们的技术 </a:t>
            </a:r>
            <a:r>
              <a:rPr lang="en-US" altLang="zh-CN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 </a:t>
            </a: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多年的电网企业经验与技术积累</a:t>
            </a:r>
            <a:endParaRPr lang="zh-CN" altLang="zh-CN" sz="2400" b="1" kern="1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1425471" y="12381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  <a:latin typeface="+mn-ea"/>
              </a:rPr>
              <a:t>     团队的专业领域</a:t>
            </a:r>
          </a:p>
        </p:txBody>
      </p:sp>
      <p:sp>
        <p:nvSpPr>
          <p:cNvPr id="10" name="文本框 6"/>
          <p:cNvSpPr txBox="1"/>
          <p:nvPr/>
        </p:nvSpPr>
        <p:spPr>
          <a:xfrm>
            <a:off x="4933102" y="1491630"/>
            <a:ext cx="309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+mn-ea"/>
              </a:rPr>
              <a:t>   电网级大型系统研发经验</a:t>
            </a:r>
          </a:p>
        </p:txBody>
      </p:sp>
      <p:sp>
        <p:nvSpPr>
          <p:cNvPr id="11" name="文本框 7"/>
          <p:cNvSpPr txBox="1"/>
          <p:nvPr/>
        </p:nvSpPr>
        <p:spPr>
          <a:xfrm>
            <a:off x="1481300" y="1791568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电力营销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电力生产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电力自动化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电力信息系统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大数据分析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APP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研发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海量通信系统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4987336" y="2045042"/>
            <a:ext cx="302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电力生产管理系统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PMS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电力营销系统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CIS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用电信息采集系统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电力设备在线监测系统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需求侧实时管理平台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营配调贯通平台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配电生产指挥抢修平台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" name="seller_349675"/>
          <p:cNvSpPr>
            <a:spLocks noChangeAspect="1"/>
          </p:cNvSpPr>
          <p:nvPr/>
        </p:nvSpPr>
        <p:spPr bwMode="auto">
          <a:xfrm>
            <a:off x="1300634" y="1177691"/>
            <a:ext cx="417909" cy="417278"/>
          </a:xfrm>
          <a:custGeom>
            <a:avLst/>
            <a:gdLst>
              <a:gd name="connsiteX0" fmla="*/ 220288 w 607639"/>
              <a:gd name="connsiteY0" fmla="*/ 535892 h 606722"/>
              <a:gd name="connsiteX1" fmla="*/ 205869 w 607639"/>
              <a:gd name="connsiteY1" fmla="*/ 586460 h 606722"/>
              <a:gd name="connsiteX2" fmla="*/ 300482 w 607639"/>
              <a:gd name="connsiteY2" fmla="*/ 586460 h 606722"/>
              <a:gd name="connsiteX3" fmla="*/ 286063 w 607639"/>
              <a:gd name="connsiteY3" fmla="*/ 535892 h 606722"/>
              <a:gd name="connsiteX4" fmla="*/ 253131 w 607639"/>
              <a:gd name="connsiteY4" fmla="*/ 475460 h 606722"/>
              <a:gd name="connsiteX5" fmla="*/ 230079 w 607639"/>
              <a:gd name="connsiteY5" fmla="*/ 515718 h 606722"/>
              <a:gd name="connsiteX6" fmla="*/ 276183 w 607639"/>
              <a:gd name="connsiteY6" fmla="*/ 515718 h 606722"/>
              <a:gd name="connsiteX7" fmla="*/ 338398 w 607639"/>
              <a:gd name="connsiteY7" fmla="*/ 420093 h 606722"/>
              <a:gd name="connsiteX8" fmla="*/ 272801 w 607639"/>
              <a:gd name="connsiteY8" fmla="*/ 462840 h 606722"/>
              <a:gd name="connsiteX9" fmla="*/ 269686 w 607639"/>
              <a:gd name="connsiteY9" fmla="*/ 463551 h 606722"/>
              <a:gd name="connsiteX10" fmla="*/ 294341 w 607639"/>
              <a:gd name="connsiteY10" fmla="*/ 506476 h 606722"/>
              <a:gd name="connsiteX11" fmla="*/ 337419 w 607639"/>
              <a:gd name="connsiteY11" fmla="*/ 441244 h 606722"/>
              <a:gd name="connsiteX12" fmla="*/ 337419 w 607639"/>
              <a:gd name="connsiteY12" fmla="*/ 441156 h 606722"/>
              <a:gd name="connsiteX13" fmla="*/ 342670 w 607639"/>
              <a:gd name="connsiteY13" fmla="*/ 433335 h 606722"/>
              <a:gd name="connsiteX14" fmla="*/ 168042 w 607639"/>
              <a:gd name="connsiteY14" fmla="*/ 419915 h 606722"/>
              <a:gd name="connsiteX15" fmla="*/ 163681 w 607639"/>
              <a:gd name="connsiteY15" fmla="*/ 433246 h 606722"/>
              <a:gd name="connsiteX16" fmla="*/ 168932 w 607639"/>
              <a:gd name="connsiteY16" fmla="*/ 441156 h 606722"/>
              <a:gd name="connsiteX17" fmla="*/ 168932 w 607639"/>
              <a:gd name="connsiteY17" fmla="*/ 441244 h 606722"/>
              <a:gd name="connsiteX18" fmla="*/ 212011 w 607639"/>
              <a:gd name="connsiteY18" fmla="*/ 506476 h 606722"/>
              <a:gd name="connsiteX19" fmla="*/ 236576 w 607639"/>
              <a:gd name="connsiteY19" fmla="*/ 463551 h 606722"/>
              <a:gd name="connsiteX20" fmla="*/ 227231 w 607639"/>
              <a:gd name="connsiteY20" fmla="*/ 461240 h 606722"/>
              <a:gd name="connsiteX21" fmla="*/ 222602 w 607639"/>
              <a:gd name="connsiteY21" fmla="*/ 459552 h 606722"/>
              <a:gd name="connsiteX22" fmla="*/ 216372 w 607639"/>
              <a:gd name="connsiteY22" fmla="*/ 457152 h 606722"/>
              <a:gd name="connsiteX23" fmla="*/ 210854 w 607639"/>
              <a:gd name="connsiteY23" fmla="*/ 454575 h 606722"/>
              <a:gd name="connsiteX24" fmla="*/ 205513 w 607639"/>
              <a:gd name="connsiteY24" fmla="*/ 451731 h 606722"/>
              <a:gd name="connsiteX25" fmla="*/ 198304 w 607639"/>
              <a:gd name="connsiteY25" fmla="*/ 447288 h 606722"/>
              <a:gd name="connsiteX26" fmla="*/ 191272 w 607639"/>
              <a:gd name="connsiteY26" fmla="*/ 442311 h 606722"/>
              <a:gd name="connsiteX27" fmla="*/ 186911 w 607639"/>
              <a:gd name="connsiteY27" fmla="*/ 438756 h 606722"/>
              <a:gd name="connsiteX28" fmla="*/ 181126 w 607639"/>
              <a:gd name="connsiteY28" fmla="*/ 433602 h 606722"/>
              <a:gd name="connsiteX29" fmla="*/ 177477 w 607639"/>
              <a:gd name="connsiteY29" fmla="*/ 430136 h 606722"/>
              <a:gd name="connsiteX30" fmla="*/ 170356 w 607639"/>
              <a:gd name="connsiteY30" fmla="*/ 422582 h 606722"/>
              <a:gd name="connsiteX31" fmla="*/ 168487 w 607639"/>
              <a:gd name="connsiteY31" fmla="*/ 420449 h 606722"/>
              <a:gd name="connsiteX32" fmla="*/ 168042 w 607639"/>
              <a:gd name="connsiteY32" fmla="*/ 419915 h 606722"/>
              <a:gd name="connsiteX33" fmla="*/ 253131 w 607639"/>
              <a:gd name="connsiteY33" fmla="*/ 121309 h 606722"/>
              <a:gd name="connsiteX34" fmla="*/ 141785 w 607639"/>
              <a:gd name="connsiteY34" fmla="*/ 240129 h 606722"/>
              <a:gd name="connsiteX35" fmla="*/ 141785 w 607639"/>
              <a:gd name="connsiteY35" fmla="*/ 293274 h 606722"/>
              <a:gd name="connsiteX36" fmla="*/ 173738 w 607639"/>
              <a:gd name="connsiteY36" fmla="*/ 393787 h 606722"/>
              <a:gd name="connsiteX37" fmla="*/ 179524 w 607639"/>
              <a:gd name="connsiteY37" fmla="*/ 401786 h 606722"/>
              <a:gd name="connsiteX38" fmla="*/ 181660 w 607639"/>
              <a:gd name="connsiteY38" fmla="*/ 404718 h 606722"/>
              <a:gd name="connsiteX39" fmla="*/ 242272 w 607639"/>
              <a:gd name="connsiteY39" fmla="*/ 443999 h 606722"/>
              <a:gd name="connsiteX40" fmla="*/ 253131 w 607639"/>
              <a:gd name="connsiteY40" fmla="*/ 444888 h 606722"/>
              <a:gd name="connsiteX41" fmla="*/ 263723 w 607639"/>
              <a:gd name="connsiteY41" fmla="*/ 444088 h 606722"/>
              <a:gd name="connsiteX42" fmla="*/ 265147 w 607639"/>
              <a:gd name="connsiteY42" fmla="*/ 443733 h 606722"/>
              <a:gd name="connsiteX43" fmla="*/ 274492 w 607639"/>
              <a:gd name="connsiteY43" fmla="*/ 441511 h 606722"/>
              <a:gd name="connsiteX44" fmla="*/ 275382 w 607639"/>
              <a:gd name="connsiteY44" fmla="*/ 441156 h 606722"/>
              <a:gd name="connsiteX45" fmla="*/ 285262 w 607639"/>
              <a:gd name="connsiteY45" fmla="*/ 437156 h 606722"/>
              <a:gd name="connsiteX46" fmla="*/ 285618 w 607639"/>
              <a:gd name="connsiteY46" fmla="*/ 436979 h 606722"/>
              <a:gd name="connsiteX47" fmla="*/ 324246 w 607639"/>
              <a:gd name="connsiteY47" fmla="*/ 405163 h 606722"/>
              <a:gd name="connsiteX48" fmla="*/ 325848 w 607639"/>
              <a:gd name="connsiteY48" fmla="*/ 403119 h 606722"/>
              <a:gd name="connsiteX49" fmla="*/ 332257 w 607639"/>
              <a:gd name="connsiteY49" fmla="*/ 394409 h 606722"/>
              <a:gd name="connsiteX50" fmla="*/ 361005 w 607639"/>
              <a:gd name="connsiteY50" fmla="*/ 326868 h 606722"/>
              <a:gd name="connsiteX51" fmla="*/ 354241 w 607639"/>
              <a:gd name="connsiteY51" fmla="*/ 323402 h 606722"/>
              <a:gd name="connsiteX52" fmla="*/ 353084 w 607639"/>
              <a:gd name="connsiteY52" fmla="*/ 322779 h 606722"/>
              <a:gd name="connsiteX53" fmla="*/ 277162 w 607639"/>
              <a:gd name="connsiteY53" fmla="*/ 239330 h 606722"/>
              <a:gd name="connsiteX54" fmla="*/ 276539 w 607639"/>
              <a:gd name="connsiteY54" fmla="*/ 237730 h 606722"/>
              <a:gd name="connsiteX55" fmla="*/ 271555 w 607639"/>
              <a:gd name="connsiteY55" fmla="*/ 224399 h 606722"/>
              <a:gd name="connsiteX56" fmla="*/ 270843 w 607639"/>
              <a:gd name="connsiteY56" fmla="*/ 222178 h 606722"/>
              <a:gd name="connsiteX57" fmla="*/ 267016 w 607639"/>
              <a:gd name="connsiteY57" fmla="*/ 207158 h 606722"/>
              <a:gd name="connsiteX58" fmla="*/ 266482 w 607639"/>
              <a:gd name="connsiteY58" fmla="*/ 204581 h 606722"/>
              <a:gd name="connsiteX59" fmla="*/ 264524 w 607639"/>
              <a:gd name="connsiteY59" fmla="*/ 191784 h 606722"/>
              <a:gd name="connsiteX60" fmla="*/ 264079 w 607639"/>
              <a:gd name="connsiteY60" fmla="*/ 187607 h 606722"/>
              <a:gd name="connsiteX61" fmla="*/ 263278 w 607639"/>
              <a:gd name="connsiteY61" fmla="*/ 171877 h 606722"/>
              <a:gd name="connsiteX62" fmla="*/ 264079 w 607639"/>
              <a:gd name="connsiteY62" fmla="*/ 156768 h 606722"/>
              <a:gd name="connsiteX63" fmla="*/ 264702 w 607639"/>
              <a:gd name="connsiteY63" fmla="*/ 150903 h 606722"/>
              <a:gd name="connsiteX64" fmla="*/ 266037 w 607639"/>
              <a:gd name="connsiteY64" fmla="*/ 142549 h 606722"/>
              <a:gd name="connsiteX65" fmla="*/ 270487 w 607639"/>
              <a:gd name="connsiteY65" fmla="*/ 122909 h 606722"/>
              <a:gd name="connsiteX66" fmla="*/ 253131 w 607639"/>
              <a:gd name="connsiteY66" fmla="*/ 121309 h 606722"/>
              <a:gd name="connsiteX67" fmla="*/ 374512 w 607639"/>
              <a:gd name="connsiteY67" fmla="*/ 81511 h 606722"/>
              <a:gd name="connsiteX68" fmla="*/ 400410 w 607639"/>
              <a:gd name="connsiteY68" fmla="*/ 112258 h 606722"/>
              <a:gd name="connsiteX69" fmla="*/ 401834 w 607639"/>
              <a:gd name="connsiteY69" fmla="*/ 115545 h 606722"/>
              <a:gd name="connsiteX70" fmla="*/ 400410 w 607639"/>
              <a:gd name="connsiteY70" fmla="*/ 116612 h 606722"/>
              <a:gd name="connsiteX71" fmla="*/ 386349 w 607639"/>
              <a:gd name="connsiteY71" fmla="*/ 129763 h 606722"/>
              <a:gd name="connsiteX72" fmla="*/ 390442 w 607639"/>
              <a:gd name="connsiteY72" fmla="*/ 172061 h 606722"/>
              <a:gd name="connsiteX73" fmla="*/ 435297 w 607639"/>
              <a:gd name="connsiteY73" fmla="*/ 216759 h 606722"/>
              <a:gd name="connsiteX74" fmla="*/ 477571 w 607639"/>
              <a:gd name="connsiteY74" fmla="*/ 220935 h 606722"/>
              <a:gd name="connsiteX75" fmla="*/ 490831 w 607639"/>
              <a:gd name="connsiteY75" fmla="*/ 206895 h 606722"/>
              <a:gd name="connsiteX76" fmla="*/ 491365 w 607639"/>
              <a:gd name="connsiteY76" fmla="*/ 205651 h 606722"/>
              <a:gd name="connsiteX77" fmla="*/ 495103 w 607639"/>
              <a:gd name="connsiteY77" fmla="*/ 206717 h 606722"/>
              <a:gd name="connsiteX78" fmla="*/ 525985 w 607639"/>
              <a:gd name="connsiteY78" fmla="*/ 232754 h 606722"/>
              <a:gd name="connsiteX79" fmla="*/ 525006 w 607639"/>
              <a:gd name="connsiteY79" fmla="*/ 238796 h 606722"/>
              <a:gd name="connsiteX80" fmla="*/ 515127 w 607639"/>
              <a:gd name="connsiteY80" fmla="*/ 248749 h 606722"/>
              <a:gd name="connsiteX81" fmla="*/ 459682 w 607639"/>
              <a:gd name="connsiteY81" fmla="*/ 255502 h 606722"/>
              <a:gd name="connsiteX82" fmla="*/ 443841 w 607639"/>
              <a:gd name="connsiteY82" fmla="*/ 243240 h 606722"/>
              <a:gd name="connsiteX83" fmla="*/ 363832 w 607639"/>
              <a:gd name="connsiteY83" fmla="*/ 163086 h 606722"/>
              <a:gd name="connsiteX84" fmla="*/ 349415 w 607639"/>
              <a:gd name="connsiteY84" fmla="*/ 143181 h 606722"/>
              <a:gd name="connsiteX85" fmla="*/ 358492 w 607639"/>
              <a:gd name="connsiteY85" fmla="*/ 92353 h 606722"/>
              <a:gd name="connsiteX86" fmla="*/ 368371 w 607639"/>
              <a:gd name="connsiteY86" fmla="*/ 82400 h 606722"/>
              <a:gd name="connsiteX87" fmla="*/ 374512 w 607639"/>
              <a:gd name="connsiteY87" fmla="*/ 81511 h 606722"/>
              <a:gd name="connsiteX88" fmla="*/ 368326 w 607639"/>
              <a:gd name="connsiteY88" fmla="*/ 60921 h 606722"/>
              <a:gd name="connsiteX89" fmla="*/ 354063 w 607639"/>
              <a:gd name="connsiteY89" fmla="*/ 68075 h 606722"/>
              <a:gd name="connsiteX90" fmla="*/ 344183 w 607639"/>
              <a:gd name="connsiteY90" fmla="*/ 78029 h 606722"/>
              <a:gd name="connsiteX91" fmla="*/ 331100 w 607639"/>
              <a:gd name="connsiteY91" fmla="*/ 151703 h 606722"/>
              <a:gd name="connsiteX92" fmla="*/ 349435 w 607639"/>
              <a:gd name="connsiteY92" fmla="*/ 177387 h 606722"/>
              <a:gd name="connsiteX93" fmla="*/ 429451 w 607639"/>
              <a:gd name="connsiteY93" fmla="*/ 257548 h 606722"/>
              <a:gd name="connsiteX94" fmla="*/ 450011 w 607639"/>
              <a:gd name="connsiteY94" fmla="*/ 273278 h 606722"/>
              <a:gd name="connsiteX95" fmla="*/ 484990 w 607639"/>
              <a:gd name="connsiteY95" fmla="*/ 283143 h 606722"/>
              <a:gd name="connsiteX96" fmla="*/ 529492 w 607639"/>
              <a:gd name="connsiteY96" fmla="*/ 262969 h 606722"/>
              <a:gd name="connsiteX97" fmla="*/ 539372 w 607639"/>
              <a:gd name="connsiteY97" fmla="*/ 253105 h 606722"/>
              <a:gd name="connsiteX98" fmla="*/ 543911 w 607639"/>
              <a:gd name="connsiteY98" fmla="*/ 223244 h 606722"/>
              <a:gd name="connsiteX99" fmla="*/ 505283 w 607639"/>
              <a:gd name="connsiteY99" fmla="*/ 189206 h 606722"/>
              <a:gd name="connsiteX100" fmla="*/ 485969 w 607639"/>
              <a:gd name="connsiteY100" fmla="*/ 186185 h 606722"/>
              <a:gd name="connsiteX101" fmla="*/ 474843 w 607639"/>
              <a:gd name="connsiteY101" fmla="*/ 194539 h 606722"/>
              <a:gd name="connsiteX102" fmla="*/ 466299 w 607639"/>
              <a:gd name="connsiteY102" fmla="*/ 204137 h 606722"/>
              <a:gd name="connsiteX103" fmla="*/ 449655 w 607639"/>
              <a:gd name="connsiteY103" fmla="*/ 202448 h 606722"/>
              <a:gd name="connsiteX104" fmla="*/ 404796 w 607639"/>
              <a:gd name="connsiteY104" fmla="*/ 157746 h 606722"/>
              <a:gd name="connsiteX105" fmla="*/ 402838 w 607639"/>
              <a:gd name="connsiteY105" fmla="*/ 141572 h 606722"/>
              <a:gd name="connsiteX106" fmla="*/ 412807 w 607639"/>
              <a:gd name="connsiteY106" fmla="*/ 132596 h 606722"/>
              <a:gd name="connsiteX107" fmla="*/ 421173 w 607639"/>
              <a:gd name="connsiteY107" fmla="*/ 121487 h 606722"/>
              <a:gd name="connsiteX108" fmla="*/ 418058 w 607639"/>
              <a:gd name="connsiteY108" fmla="*/ 102113 h 606722"/>
              <a:gd name="connsiteX109" fmla="*/ 384058 w 607639"/>
              <a:gd name="connsiteY109" fmla="*/ 63632 h 606722"/>
              <a:gd name="connsiteX110" fmla="*/ 368326 w 607639"/>
              <a:gd name="connsiteY110" fmla="*/ 60921 h 606722"/>
              <a:gd name="connsiteX111" fmla="*/ 435414 w 607639"/>
              <a:gd name="connsiteY111" fmla="*/ 0 h 606722"/>
              <a:gd name="connsiteX112" fmla="*/ 607639 w 607639"/>
              <a:gd name="connsiteY112" fmla="*/ 171877 h 606722"/>
              <a:gd name="connsiteX113" fmla="*/ 435414 w 607639"/>
              <a:gd name="connsiteY113" fmla="*/ 343753 h 606722"/>
              <a:gd name="connsiteX114" fmla="*/ 380053 w 607639"/>
              <a:gd name="connsiteY114" fmla="*/ 334510 h 606722"/>
              <a:gd name="connsiteX115" fmla="*/ 353084 w 607639"/>
              <a:gd name="connsiteY115" fmla="*/ 399742 h 606722"/>
              <a:gd name="connsiteX116" fmla="*/ 363409 w 607639"/>
              <a:gd name="connsiteY116" fmla="*/ 431735 h 606722"/>
              <a:gd name="connsiteX117" fmla="*/ 362697 w 607639"/>
              <a:gd name="connsiteY117" fmla="*/ 439289 h 606722"/>
              <a:gd name="connsiteX118" fmla="*/ 480540 w 607639"/>
              <a:gd name="connsiteY118" fmla="*/ 485324 h 606722"/>
              <a:gd name="connsiteX119" fmla="*/ 506351 w 607639"/>
              <a:gd name="connsiteY119" fmla="*/ 528071 h 606722"/>
              <a:gd name="connsiteX120" fmla="*/ 506351 w 607639"/>
              <a:gd name="connsiteY120" fmla="*/ 596591 h 606722"/>
              <a:gd name="connsiteX121" fmla="*/ 496204 w 607639"/>
              <a:gd name="connsiteY121" fmla="*/ 606722 h 606722"/>
              <a:gd name="connsiteX122" fmla="*/ 313922 w 607639"/>
              <a:gd name="connsiteY122" fmla="*/ 606722 h 606722"/>
              <a:gd name="connsiteX123" fmla="*/ 192429 w 607639"/>
              <a:gd name="connsiteY123" fmla="*/ 606722 h 606722"/>
              <a:gd name="connsiteX124" fmla="*/ 10147 w 607639"/>
              <a:gd name="connsiteY124" fmla="*/ 606722 h 606722"/>
              <a:gd name="connsiteX125" fmla="*/ 0 w 607639"/>
              <a:gd name="connsiteY125" fmla="*/ 596591 h 606722"/>
              <a:gd name="connsiteX126" fmla="*/ 0 w 607639"/>
              <a:gd name="connsiteY126" fmla="*/ 528071 h 606722"/>
              <a:gd name="connsiteX127" fmla="*/ 25812 w 607639"/>
              <a:gd name="connsiteY127" fmla="*/ 485324 h 606722"/>
              <a:gd name="connsiteX128" fmla="*/ 143655 w 607639"/>
              <a:gd name="connsiteY128" fmla="*/ 439289 h 606722"/>
              <a:gd name="connsiteX129" fmla="*/ 142943 w 607639"/>
              <a:gd name="connsiteY129" fmla="*/ 431735 h 606722"/>
              <a:gd name="connsiteX130" fmla="*/ 153356 w 607639"/>
              <a:gd name="connsiteY130" fmla="*/ 399475 h 606722"/>
              <a:gd name="connsiteX131" fmla="*/ 121492 w 607639"/>
              <a:gd name="connsiteY131" fmla="*/ 293274 h 606722"/>
              <a:gd name="connsiteX132" fmla="*/ 121492 w 607639"/>
              <a:gd name="connsiteY132" fmla="*/ 240129 h 606722"/>
              <a:gd name="connsiteX133" fmla="*/ 253131 w 607639"/>
              <a:gd name="connsiteY133" fmla="*/ 101135 h 606722"/>
              <a:gd name="connsiteX134" fmla="*/ 277519 w 607639"/>
              <a:gd name="connsiteY134" fmla="*/ 103624 h 606722"/>
              <a:gd name="connsiteX135" fmla="*/ 435414 w 607639"/>
              <a:gd name="connsiteY13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07639" h="606722">
                <a:moveTo>
                  <a:pt x="220288" y="535892"/>
                </a:moveTo>
                <a:lnTo>
                  <a:pt x="205869" y="586460"/>
                </a:lnTo>
                <a:lnTo>
                  <a:pt x="300482" y="586460"/>
                </a:lnTo>
                <a:lnTo>
                  <a:pt x="286063" y="535892"/>
                </a:lnTo>
                <a:close/>
                <a:moveTo>
                  <a:pt x="253131" y="475460"/>
                </a:moveTo>
                <a:lnTo>
                  <a:pt x="230079" y="515718"/>
                </a:lnTo>
                <a:lnTo>
                  <a:pt x="276183" y="515718"/>
                </a:lnTo>
                <a:close/>
                <a:moveTo>
                  <a:pt x="338398" y="420093"/>
                </a:moveTo>
                <a:cubicBezTo>
                  <a:pt x="320419" y="441600"/>
                  <a:pt x="297901" y="457241"/>
                  <a:pt x="272801" y="462840"/>
                </a:cubicBezTo>
                <a:cubicBezTo>
                  <a:pt x="271733" y="463018"/>
                  <a:pt x="270754" y="463373"/>
                  <a:pt x="269686" y="463551"/>
                </a:cubicBezTo>
                <a:lnTo>
                  <a:pt x="294341" y="506476"/>
                </a:lnTo>
                <a:lnTo>
                  <a:pt x="337419" y="441244"/>
                </a:lnTo>
                <a:lnTo>
                  <a:pt x="337419" y="441156"/>
                </a:lnTo>
                <a:lnTo>
                  <a:pt x="342670" y="433335"/>
                </a:lnTo>
                <a:close/>
                <a:moveTo>
                  <a:pt x="168042" y="419915"/>
                </a:moveTo>
                <a:lnTo>
                  <a:pt x="163681" y="433246"/>
                </a:lnTo>
                <a:lnTo>
                  <a:pt x="168932" y="441156"/>
                </a:lnTo>
                <a:lnTo>
                  <a:pt x="168932" y="441244"/>
                </a:lnTo>
                <a:lnTo>
                  <a:pt x="212011" y="506476"/>
                </a:lnTo>
                <a:lnTo>
                  <a:pt x="236576" y="463551"/>
                </a:lnTo>
                <a:cubicBezTo>
                  <a:pt x="233461" y="462929"/>
                  <a:pt x="230346" y="462129"/>
                  <a:pt x="227231" y="461240"/>
                </a:cubicBezTo>
                <a:cubicBezTo>
                  <a:pt x="225628" y="460796"/>
                  <a:pt x="224115" y="460174"/>
                  <a:pt x="222602" y="459552"/>
                </a:cubicBezTo>
                <a:cubicBezTo>
                  <a:pt x="220466" y="458841"/>
                  <a:pt x="218419" y="458041"/>
                  <a:pt x="216372" y="457152"/>
                </a:cubicBezTo>
                <a:cubicBezTo>
                  <a:pt x="214503" y="456352"/>
                  <a:pt x="212634" y="455553"/>
                  <a:pt x="210854" y="454575"/>
                </a:cubicBezTo>
                <a:cubicBezTo>
                  <a:pt x="208984" y="453686"/>
                  <a:pt x="207204" y="452709"/>
                  <a:pt x="205513" y="451731"/>
                </a:cubicBezTo>
                <a:cubicBezTo>
                  <a:pt x="203021" y="450309"/>
                  <a:pt x="200707" y="448887"/>
                  <a:pt x="198304" y="447288"/>
                </a:cubicBezTo>
                <a:cubicBezTo>
                  <a:pt x="195901" y="445777"/>
                  <a:pt x="193587" y="444088"/>
                  <a:pt x="191272" y="442311"/>
                </a:cubicBezTo>
                <a:cubicBezTo>
                  <a:pt x="189759" y="441156"/>
                  <a:pt x="188424" y="440000"/>
                  <a:pt x="186911" y="438756"/>
                </a:cubicBezTo>
                <a:cubicBezTo>
                  <a:pt x="184953" y="437156"/>
                  <a:pt x="182995" y="435379"/>
                  <a:pt x="181126" y="433602"/>
                </a:cubicBezTo>
                <a:cubicBezTo>
                  <a:pt x="179880" y="432446"/>
                  <a:pt x="178634" y="431291"/>
                  <a:pt x="177477" y="430136"/>
                </a:cubicBezTo>
                <a:cubicBezTo>
                  <a:pt x="175073" y="427736"/>
                  <a:pt x="172670" y="425159"/>
                  <a:pt x="170356" y="422582"/>
                </a:cubicBezTo>
                <a:cubicBezTo>
                  <a:pt x="169733" y="421871"/>
                  <a:pt x="169110" y="421160"/>
                  <a:pt x="168487" y="420449"/>
                </a:cubicBezTo>
                <a:cubicBezTo>
                  <a:pt x="168309" y="420271"/>
                  <a:pt x="168220" y="420093"/>
                  <a:pt x="168042" y="419915"/>
                </a:cubicBezTo>
                <a:close/>
                <a:moveTo>
                  <a:pt x="253131" y="121309"/>
                </a:moveTo>
                <a:cubicBezTo>
                  <a:pt x="191717" y="121309"/>
                  <a:pt x="141785" y="174632"/>
                  <a:pt x="141785" y="240129"/>
                </a:cubicBezTo>
                <a:lnTo>
                  <a:pt x="141785" y="293274"/>
                </a:lnTo>
                <a:cubicBezTo>
                  <a:pt x="141785" y="327223"/>
                  <a:pt x="153979" y="364638"/>
                  <a:pt x="173738" y="393787"/>
                </a:cubicBezTo>
                <a:cubicBezTo>
                  <a:pt x="175607" y="396542"/>
                  <a:pt x="177566" y="399208"/>
                  <a:pt x="179524" y="401786"/>
                </a:cubicBezTo>
                <a:cubicBezTo>
                  <a:pt x="180236" y="402674"/>
                  <a:pt x="180948" y="403741"/>
                  <a:pt x="181660" y="404718"/>
                </a:cubicBezTo>
                <a:cubicBezTo>
                  <a:pt x="199461" y="426670"/>
                  <a:pt x="220733" y="440445"/>
                  <a:pt x="242272" y="443999"/>
                </a:cubicBezTo>
                <a:cubicBezTo>
                  <a:pt x="245833" y="444533"/>
                  <a:pt x="249482" y="444888"/>
                  <a:pt x="253131" y="444888"/>
                </a:cubicBezTo>
                <a:cubicBezTo>
                  <a:pt x="256691" y="444888"/>
                  <a:pt x="260251" y="444622"/>
                  <a:pt x="263723" y="444088"/>
                </a:cubicBezTo>
                <a:cubicBezTo>
                  <a:pt x="264168" y="443999"/>
                  <a:pt x="264613" y="443822"/>
                  <a:pt x="265147" y="443733"/>
                </a:cubicBezTo>
                <a:cubicBezTo>
                  <a:pt x="268262" y="443200"/>
                  <a:pt x="271377" y="442489"/>
                  <a:pt x="274492" y="441511"/>
                </a:cubicBezTo>
                <a:cubicBezTo>
                  <a:pt x="274848" y="441422"/>
                  <a:pt x="275115" y="441244"/>
                  <a:pt x="275382" y="441156"/>
                </a:cubicBezTo>
                <a:cubicBezTo>
                  <a:pt x="278676" y="440089"/>
                  <a:pt x="282058" y="438756"/>
                  <a:pt x="285262" y="437156"/>
                </a:cubicBezTo>
                <a:cubicBezTo>
                  <a:pt x="285440" y="437156"/>
                  <a:pt x="285529" y="437067"/>
                  <a:pt x="285618" y="436979"/>
                </a:cubicBezTo>
                <a:cubicBezTo>
                  <a:pt x="299414" y="430313"/>
                  <a:pt x="312587" y="419471"/>
                  <a:pt x="324246" y="405163"/>
                </a:cubicBezTo>
                <a:cubicBezTo>
                  <a:pt x="324780" y="404452"/>
                  <a:pt x="325314" y="403741"/>
                  <a:pt x="325848" y="403119"/>
                </a:cubicBezTo>
                <a:cubicBezTo>
                  <a:pt x="328074" y="400364"/>
                  <a:pt x="330210" y="397431"/>
                  <a:pt x="332257" y="394409"/>
                </a:cubicBezTo>
                <a:cubicBezTo>
                  <a:pt x="345964" y="374325"/>
                  <a:pt x="356021" y="350507"/>
                  <a:pt x="361005" y="326868"/>
                </a:cubicBezTo>
                <a:cubicBezTo>
                  <a:pt x="358691" y="325801"/>
                  <a:pt x="356466" y="324557"/>
                  <a:pt x="354241" y="323402"/>
                </a:cubicBezTo>
                <a:cubicBezTo>
                  <a:pt x="353885" y="323135"/>
                  <a:pt x="353440" y="322957"/>
                  <a:pt x="353084" y="322779"/>
                </a:cubicBezTo>
                <a:cubicBezTo>
                  <a:pt x="318550" y="304028"/>
                  <a:pt x="292115" y="274434"/>
                  <a:pt x="277162" y="239330"/>
                </a:cubicBezTo>
                <a:cubicBezTo>
                  <a:pt x="276895" y="238796"/>
                  <a:pt x="276717" y="238263"/>
                  <a:pt x="276539" y="237730"/>
                </a:cubicBezTo>
                <a:cubicBezTo>
                  <a:pt x="274670" y="233375"/>
                  <a:pt x="273068" y="228932"/>
                  <a:pt x="271555" y="224399"/>
                </a:cubicBezTo>
                <a:cubicBezTo>
                  <a:pt x="271377" y="223688"/>
                  <a:pt x="271110" y="222977"/>
                  <a:pt x="270843" y="222178"/>
                </a:cubicBezTo>
                <a:cubicBezTo>
                  <a:pt x="269330" y="217290"/>
                  <a:pt x="267995" y="212224"/>
                  <a:pt x="267016" y="207158"/>
                </a:cubicBezTo>
                <a:cubicBezTo>
                  <a:pt x="266838" y="206270"/>
                  <a:pt x="266660" y="205381"/>
                  <a:pt x="266482" y="204581"/>
                </a:cubicBezTo>
                <a:cubicBezTo>
                  <a:pt x="265681" y="200315"/>
                  <a:pt x="265058" y="196049"/>
                  <a:pt x="264524" y="191784"/>
                </a:cubicBezTo>
                <a:cubicBezTo>
                  <a:pt x="264435" y="190362"/>
                  <a:pt x="264257" y="188940"/>
                  <a:pt x="264079" y="187607"/>
                </a:cubicBezTo>
                <a:cubicBezTo>
                  <a:pt x="263634" y="182363"/>
                  <a:pt x="263278" y="177209"/>
                  <a:pt x="263278" y="171877"/>
                </a:cubicBezTo>
                <a:cubicBezTo>
                  <a:pt x="263278" y="166811"/>
                  <a:pt x="263634" y="161745"/>
                  <a:pt x="264079" y="156768"/>
                </a:cubicBezTo>
                <a:cubicBezTo>
                  <a:pt x="264257" y="154813"/>
                  <a:pt x="264524" y="152858"/>
                  <a:pt x="264702" y="150903"/>
                </a:cubicBezTo>
                <a:cubicBezTo>
                  <a:pt x="265058" y="148059"/>
                  <a:pt x="265503" y="145304"/>
                  <a:pt x="266037" y="142549"/>
                </a:cubicBezTo>
                <a:cubicBezTo>
                  <a:pt x="267194" y="135795"/>
                  <a:pt x="268618" y="129307"/>
                  <a:pt x="270487" y="122909"/>
                </a:cubicBezTo>
                <a:cubicBezTo>
                  <a:pt x="264702" y="121842"/>
                  <a:pt x="258827" y="121309"/>
                  <a:pt x="253131" y="121309"/>
                </a:cubicBezTo>
                <a:close/>
                <a:moveTo>
                  <a:pt x="374512" y="81511"/>
                </a:moveTo>
                <a:cubicBezTo>
                  <a:pt x="382789" y="85866"/>
                  <a:pt x="394892" y="102749"/>
                  <a:pt x="400410" y="112258"/>
                </a:cubicBezTo>
                <a:cubicBezTo>
                  <a:pt x="401567" y="114213"/>
                  <a:pt x="401656" y="115545"/>
                  <a:pt x="401834" y="115545"/>
                </a:cubicBezTo>
                <a:lnTo>
                  <a:pt x="400410" y="116612"/>
                </a:lnTo>
                <a:cubicBezTo>
                  <a:pt x="388663" y="126387"/>
                  <a:pt x="386972" y="128875"/>
                  <a:pt x="386349" y="129763"/>
                </a:cubicBezTo>
                <a:cubicBezTo>
                  <a:pt x="376381" y="144425"/>
                  <a:pt x="377894" y="159443"/>
                  <a:pt x="390442" y="172061"/>
                </a:cubicBezTo>
                <a:lnTo>
                  <a:pt x="435297" y="216759"/>
                </a:lnTo>
                <a:cubicBezTo>
                  <a:pt x="447846" y="229377"/>
                  <a:pt x="462886" y="230888"/>
                  <a:pt x="477571" y="220935"/>
                </a:cubicBezTo>
                <a:cubicBezTo>
                  <a:pt x="478550" y="220313"/>
                  <a:pt x="481042" y="218625"/>
                  <a:pt x="490831" y="206895"/>
                </a:cubicBezTo>
                <a:lnTo>
                  <a:pt x="491365" y="205651"/>
                </a:lnTo>
                <a:cubicBezTo>
                  <a:pt x="491632" y="205562"/>
                  <a:pt x="493056" y="205651"/>
                  <a:pt x="495103" y="206717"/>
                </a:cubicBezTo>
                <a:cubicBezTo>
                  <a:pt x="504715" y="212405"/>
                  <a:pt x="521535" y="224401"/>
                  <a:pt x="525985" y="232754"/>
                </a:cubicBezTo>
                <a:cubicBezTo>
                  <a:pt x="527053" y="234709"/>
                  <a:pt x="526697" y="237197"/>
                  <a:pt x="525006" y="238796"/>
                </a:cubicBezTo>
                <a:lnTo>
                  <a:pt x="515127" y="248749"/>
                </a:lnTo>
                <a:cubicBezTo>
                  <a:pt x="498752" y="265099"/>
                  <a:pt x="481131" y="267232"/>
                  <a:pt x="459682" y="255502"/>
                </a:cubicBezTo>
                <a:cubicBezTo>
                  <a:pt x="454342" y="252570"/>
                  <a:pt x="449092" y="248571"/>
                  <a:pt x="443841" y="243240"/>
                </a:cubicBezTo>
                <a:lnTo>
                  <a:pt x="363832" y="163086"/>
                </a:lnTo>
                <a:cubicBezTo>
                  <a:pt x="357425" y="156777"/>
                  <a:pt x="352619" y="150024"/>
                  <a:pt x="349415" y="143181"/>
                </a:cubicBezTo>
                <a:cubicBezTo>
                  <a:pt x="340337" y="123721"/>
                  <a:pt x="343185" y="107637"/>
                  <a:pt x="358492" y="92353"/>
                </a:cubicBezTo>
                <a:lnTo>
                  <a:pt x="368371" y="82400"/>
                </a:lnTo>
                <a:cubicBezTo>
                  <a:pt x="370062" y="80801"/>
                  <a:pt x="372465" y="80445"/>
                  <a:pt x="374512" y="81511"/>
                </a:cubicBezTo>
                <a:close/>
                <a:moveTo>
                  <a:pt x="368326" y="60921"/>
                </a:moveTo>
                <a:cubicBezTo>
                  <a:pt x="363075" y="61699"/>
                  <a:pt x="358068" y="64121"/>
                  <a:pt x="354063" y="68075"/>
                </a:cubicBezTo>
                <a:lnTo>
                  <a:pt x="344183" y="78029"/>
                </a:lnTo>
                <a:cubicBezTo>
                  <a:pt x="323000" y="99180"/>
                  <a:pt x="318461" y="124686"/>
                  <a:pt x="331100" y="151703"/>
                </a:cubicBezTo>
                <a:cubicBezTo>
                  <a:pt x="335283" y="160679"/>
                  <a:pt x="341424" y="169299"/>
                  <a:pt x="349435" y="177387"/>
                </a:cubicBezTo>
                <a:lnTo>
                  <a:pt x="429451" y="257548"/>
                </a:lnTo>
                <a:cubicBezTo>
                  <a:pt x="436037" y="264125"/>
                  <a:pt x="442979" y="269368"/>
                  <a:pt x="450011" y="273278"/>
                </a:cubicBezTo>
                <a:cubicBezTo>
                  <a:pt x="462026" y="279855"/>
                  <a:pt x="473775" y="283143"/>
                  <a:pt x="484990" y="283143"/>
                </a:cubicBezTo>
                <a:cubicBezTo>
                  <a:pt x="501011" y="283143"/>
                  <a:pt x="516053" y="276389"/>
                  <a:pt x="529492" y="262969"/>
                </a:cubicBezTo>
                <a:lnTo>
                  <a:pt x="539372" y="253105"/>
                </a:lnTo>
                <a:cubicBezTo>
                  <a:pt x="547383" y="245195"/>
                  <a:pt x="549163" y="233198"/>
                  <a:pt x="543911" y="223244"/>
                </a:cubicBezTo>
                <a:cubicBezTo>
                  <a:pt x="535367" y="207247"/>
                  <a:pt x="508398" y="191073"/>
                  <a:pt x="505283" y="189206"/>
                </a:cubicBezTo>
                <a:cubicBezTo>
                  <a:pt x="498786" y="185563"/>
                  <a:pt x="492021" y="184496"/>
                  <a:pt x="485969" y="186185"/>
                </a:cubicBezTo>
                <a:cubicBezTo>
                  <a:pt x="481252" y="187429"/>
                  <a:pt x="477424" y="190362"/>
                  <a:pt x="474843" y="194539"/>
                </a:cubicBezTo>
                <a:cubicBezTo>
                  <a:pt x="471372" y="198627"/>
                  <a:pt x="467100" y="203426"/>
                  <a:pt x="466299" y="204137"/>
                </a:cubicBezTo>
                <a:cubicBezTo>
                  <a:pt x="459534" y="208758"/>
                  <a:pt x="455440" y="208314"/>
                  <a:pt x="449655" y="202448"/>
                </a:cubicBezTo>
                <a:lnTo>
                  <a:pt x="404796" y="157746"/>
                </a:lnTo>
                <a:cubicBezTo>
                  <a:pt x="398922" y="151881"/>
                  <a:pt x="398566" y="147881"/>
                  <a:pt x="402838" y="141572"/>
                </a:cubicBezTo>
                <a:cubicBezTo>
                  <a:pt x="403906" y="140327"/>
                  <a:pt x="408712" y="136062"/>
                  <a:pt x="412807" y="132596"/>
                </a:cubicBezTo>
                <a:cubicBezTo>
                  <a:pt x="416990" y="129929"/>
                  <a:pt x="419838" y="126108"/>
                  <a:pt x="421173" y="121487"/>
                </a:cubicBezTo>
                <a:cubicBezTo>
                  <a:pt x="422864" y="115443"/>
                  <a:pt x="421707" y="108600"/>
                  <a:pt x="418058" y="102113"/>
                </a:cubicBezTo>
                <a:cubicBezTo>
                  <a:pt x="416189" y="99091"/>
                  <a:pt x="400079" y="72074"/>
                  <a:pt x="384058" y="63632"/>
                </a:cubicBezTo>
                <a:cubicBezTo>
                  <a:pt x="379074" y="61010"/>
                  <a:pt x="373577" y="60144"/>
                  <a:pt x="368326" y="60921"/>
                </a:cubicBezTo>
                <a:close/>
                <a:moveTo>
                  <a:pt x="435414" y="0"/>
                </a:moveTo>
                <a:cubicBezTo>
                  <a:pt x="530383" y="0"/>
                  <a:pt x="607639" y="77140"/>
                  <a:pt x="607639" y="171877"/>
                </a:cubicBezTo>
                <a:cubicBezTo>
                  <a:pt x="607639" y="266702"/>
                  <a:pt x="530383" y="343753"/>
                  <a:pt x="435414" y="343753"/>
                </a:cubicBezTo>
                <a:cubicBezTo>
                  <a:pt x="416011" y="343753"/>
                  <a:pt x="397409" y="340376"/>
                  <a:pt x="380053" y="334510"/>
                </a:cubicBezTo>
                <a:cubicBezTo>
                  <a:pt x="374801" y="357261"/>
                  <a:pt x="365634" y="379923"/>
                  <a:pt x="353084" y="399742"/>
                </a:cubicBezTo>
                <a:lnTo>
                  <a:pt x="363409" y="431735"/>
                </a:lnTo>
                <a:cubicBezTo>
                  <a:pt x="364210" y="434224"/>
                  <a:pt x="363854" y="436890"/>
                  <a:pt x="362697" y="439289"/>
                </a:cubicBezTo>
                <a:cubicBezTo>
                  <a:pt x="395629" y="445688"/>
                  <a:pt x="432744" y="460174"/>
                  <a:pt x="480540" y="485324"/>
                </a:cubicBezTo>
                <a:cubicBezTo>
                  <a:pt x="496471" y="493678"/>
                  <a:pt x="506351" y="510031"/>
                  <a:pt x="506351" y="528071"/>
                </a:cubicBezTo>
                <a:lnTo>
                  <a:pt x="506351" y="596591"/>
                </a:lnTo>
                <a:cubicBezTo>
                  <a:pt x="506351" y="602190"/>
                  <a:pt x="501812" y="606722"/>
                  <a:pt x="496204" y="606722"/>
                </a:cubicBezTo>
                <a:lnTo>
                  <a:pt x="313922" y="606722"/>
                </a:lnTo>
                <a:lnTo>
                  <a:pt x="192429" y="606722"/>
                </a:lnTo>
                <a:lnTo>
                  <a:pt x="10147" y="606722"/>
                </a:lnTo>
                <a:cubicBezTo>
                  <a:pt x="4539" y="606722"/>
                  <a:pt x="0" y="602190"/>
                  <a:pt x="0" y="596591"/>
                </a:cubicBezTo>
                <a:lnTo>
                  <a:pt x="0" y="528071"/>
                </a:lnTo>
                <a:cubicBezTo>
                  <a:pt x="0" y="510031"/>
                  <a:pt x="9880" y="493678"/>
                  <a:pt x="25812" y="485324"/>
                </a:cubicBezTo>
                <a:cubicBezTo>
                  <a:pt x="73607" y="460174"/>
                  <a:pt x="110723" y="445688"/>
                  <a:pt x="143655" y="439289"/>
                </a:cubicBezTo>
                <a:cubicBezTo>
                  <a:pt x="142498" y="436890"/>
                  <a:pt x="142141" y="434224"/>
                  <a:pt x="142943" y="431735"/>
                </a:cubicBezTo>
                <a:lnTo>
                  <a:pt x="153356" y="399475"/>
                </a:lnTo>
                <a:cubicBezTo>
                  <a:pt x="133419" y="367926"/>
                  <a:pt x="121492" y="329267"/>
                  <a:pt x="121492" y="293274"/>
                </a:cubicBezTo>
                <a:lnTo>
                  <a:pt x="121492" y="240129"/>
                </a:lnTo>
                <a:cubicBezTo>
                  <a:pt x="121492" y="163523"/>
                  <a:pt x="180592" y="101135"/>
                  <a:pt x="253131" y="101135"/>
                </a:cubicBezTo>
                <a:cubicBezTo>
                  <a:pt x="261142" y="101135"/>
                  <a:pt x="269330" y="101935"/>
                  <a:pt x="277519" y="103624"/>
                </a:cubicBezTo>
                <a:cubicBezTo>
                  <a:pt x="304042" y="42747"/>
                  <a:pt x="364833" y="0"/>
                  <a:pt x="435414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</p:sp>
      <p:sp>
        <p:nvSpPr>
          <p:cNvPr id="14" name="planet-grid-with-a-leaf-international-ecological-symbol_46317"/>
          <p:cNvSpPr>
            <a:spLocks noChangeAspect="1"/>
          </p:cNvSpPr>
          <p:nvPr/>
        </p:nvSpPr>
        <p:spPr bwMode="auto">
          <a:xfrm>
            <a:off x="4829027" y="1487002"/>
            <a:ext cx="322989" cy="328543"/>
          </a:xfrm>
          <a:custGeom>
            <a:avLst/>
            <a:gdLst>
              <a:gd name="connsiteX0" fmla="*/ 152944 w 594522"/>
              <a:gd name="connsiteY0" fmla="*/ 435512 h 604745"/>
              <a:gd name="connsiteX1" fmla="*/ 97884 w 594522"/>
              <a:gd name="connsiteY1" fmla="*/ 465195 h 604745"/>
              <a:gd name="connsiteX2" fmla="*/ 221291 w 594522"/>
              <a:gd name="connsiteY2" fmla="*/ 536492 h 604745"/>
              <a:gd name="connsiteX3" fmla="*/ 152944 w 594522"/>
              <a:gd name="connsiteY3" fmla="*/ 435512 h 604745"/>
              <a:gd name="connsiteX4" fmla="*/ 25427 w 594522"/>
              <a:gd name="connsiteY4" fmla="*/ 304276 h 604745"/>
              <a:gd name="connsiteX5" fmla="*/ 81634 w 594522"/>
              <a:gd name="connsiteY5" fmla="*/ 446774 h 604745"/>
              <a:gd name="connsiteX6" fmla="*/ 143098 w 594522"/>
              <a:gd name="connsiteY6" fmla="*/ 413274 h 604745"/>
              <a:gd name="connsiteX7" fmla="*/ 118818 w 594522"/>
              <a:gd name="connsiteY7" fmla="*/ 304276 h 604745"/>
              <a:gd name="connsiteX8" fmla="*/ 161738 w 594522"/>
              <a:gd name="connsiteY8" fmla="*/ 179722 h 604745"/>
              <a:gd name="connsiteX9" fmla="*/ 142811 w 594522"/>
              <a:gd name="connsiteY9" fmla="*/ 279938 h 604745"/>
              <a:gd name="connsiteX10" fmla="*/ 269182 w 594522"/>
              <a:gd name="connsiteY10" fmla="*/ 279938 h 604745"/>
              <a:gd name="connsiteX11" fmla="*/ 269182 w 594522"/>
              <a:gd name="connsiteY11" fmla="*/ 201387 h 604745"/>
              <a:gd name="connsiteX12" fmla="*/ 161738 w 594522"/>
              <a:gd name="connsiteY12" fmla="*/ 179722 h 604745"/>
              <a:gd name="connsiteX13" fmla="*/ 73508 w 594522"/>
              <a:gd name="connsiteY13" fmla="*/ 133145 h 604745"/>
              <a:gd name="connsiteX14" fmla="*/ 24662 w 594522"/>
              <a:gd name="connsiteY14" fmla="*/ 280033 h 604745"/>
              <a:gd name="connsiteX15" fmla="*/ 118436 w 594522"/>
              <a:gd name="connsiteY15" fmla="*/ 280033 h 604745"/>
              <a:gd name="connsiteX16" fmla="*/ 138892 w 594522"/>
              <a:gd name="connsiteY16" fmla="*/ 170273 h 604745"/>
              <a:gd name="connsiteX17" fmla="*/ 73508 w 594522"/>
              <a:gd name="connsiteY17" fmla="*/ 133145 h 604745"/>
              <a:gd name="connsiteX18" fmla="*/ 521621 w 594522"/>
              <a:gd name="connsiteY18" fmla="*/ 96181 h 604745"/>
              <a:gd name="connsiteX19" fmla="*/ 562059 w 594522"/>
              <a:gd name="connsiteY19" fmla="*/ 475027 h 604745"/>
              <a:gd name="connsiteX20" fmla="*/ 390267 w 594522"/>
              <a:gd name="connsiteY20" fmla="*/ 604745 h 604745"/>
              <a:gd name="connsiteX21" fmla="*/ 315986 w 594522"/>
              <a:gd name="connsiteY21" fmla="*/ 587850 h 604745"/>
              <a:gd name="connsiteX22" fmla="*/ 311780 w 594522"/>
              <a:gd name="connsiteY22" fmla="*/ 585368 h 604745"/>
              <a:gd name="connsiteX23" fmla="*/ 335106 w 594522"/>
              <a:gd name="connsiteY23" fmla="*/ 564560 h 604745"/>
              <a:gd name="connsiteX24" fmla="*/ 366941 w 594522"/>
              <a:gd name="connsiteY24" fmla="*/ 531343 h 604745"/>
              <a:gd name="connsiteX25" fmla="*/ 432426 w 594522"/>
              <a:gd name="connsiteY25" fmla="*/ 444387 h 604745"/>
              <a:gd name="connsiteX26" fmla="*/ 445524 w 594522"/>
              <a:gd name="connsiteY26" fmla="*/ 423674 h 604745"/>
              <a:gd name="connsiteX27" fmla="*/ 471909 w 594522"/>
              <a:gd name="connsiteY27" fmla="*/ 377094 h 604745"/>
              <a:gd name="connsiteX28" fmla="*/ 436728 w 594522"/>
              <a:gd name="connsiteY28" fmla="*/ 419283 h 604745"/>
              <a:gd name="connsiteX29" fmla="*/ 417131 w 594522"/>
              <a:gd name="connsiteY29" fmla="*/ 437037 h 604745"/>
              <a:gd name="connsiteX30" fmla="*/ 406806 w 594522"/>
              <a:gd name="connsiteY30" fmla="*/ 445437 h 604745"/>
              <a:gd name="connsiteX31" fmla="*/ 355278 w 594522"/>
              <a:gd name="connsiteY31" fmla="*/ 482377 h 604745"/>
              <a:gd name="connsiteX32" fmla="*/ 293521 w 594522"/>
              <a:gd name="connsiteY32" fmla="*/ 519603 h 604745"/>
              <a:gd name="connsiteX33" fmla="*/ 269143 w 594522"/>
              <a:gd name="connsiteY33" fmla="*/ 532870 h 604745"/>
              <a:gd name="connsiteX34" fmla="*/ 261495 w 594522"/>
              <a:gd name="connsiteY34" fmla="*/ 536879 h 604745"/>
              <a:gd name="connsiteX35" fmla="*/ 225932 w 594522"/>
              <a:gd name="connsiteY35" fmla="*/ 412602 h 604745"/>
              <a:gd name="connsiteX36" fmla="*/ 232050 w 594522"/>
              <a:gd name="connsiteY36" fmla="*/ 386830 h 604745"/>
              <a:gd name="connsiteX37" fmla="*/ 242566 w 594522"/>
              <a:gd name="connsiteY37" fmla="*/ 361154 h 604745"/>
              <a:gd name="connsiteX38" fmla="*/ 269143 w 594522"/>
              <a:gd name="connsiteY38" fmla="*/ 323164 h 604745"/>
              <a:gd name="connsiteX39" fmla="*/ 290844 w 594522"/>
              <a:gd name="connsiteY39" fmla="*/ 304360 h 604745"/>
              <a:gd name="connsiteX40" fmla="*/ 293521 w 594522"/>
              <a:gd name="connsiteY40" fmla="*/ 302356 h 604745"/>
              <a:gd name="connsiteX41" fmla="*/ 333864 w 594522"/>
              <a:gd name="connsiteY41" fmla="*/ 280020 h 604745"/>
              <a:gd name="connsiteX42" fmla="*/ 418469 w 594522"/>
              <a:gd name="connsiteY42" fmla="*/ 241076 h 604745"/>
              <a:gd name="connsiteX43" fmla="*/ 440935 w 594522"/>
              <a:gd name="connsiteY43" fmla="*/ 226281 h 604745"/>
              <a:gd name="connsiteX44" fmla="*/ 504604 w 594522"/>
              <a:gd name="connsiteY44" fmla="*/ 144957 h 604745"/>
              <a:gd name="connsiteX45" fmla="*/ 515311 w 594522"/>
              <a:gd name="connsiteY45" fmla="*/ 117180 h 604745"/>
              <a:gd name="connsiteX46" fmla="*/ 521621 w 594522"/>
              <a:gd name="connsiteY46" fmla="*/ 96181 h 604745"/>
              <a:gd name="connsiteX47" fmla="*/ 222916 w 594522"/>
              <a:gd name="connsiteY47" fmla="*/ 32069 h 604745"/>
              <a:gd name="connsiteX48" fmla="*/ 88707 w 594522"/>
              <a:gd name="connsiteY48" fmla="*/ 113960 h 604745"/>
              <a:gd name="connsiteX49" fmla="*/ 147877 w 594522"/>
              <a:gd name="connsiteY49" fmla="*/ 147652 h 604745"/>
              <a:gd name="connsiteX50" fmla="*/ 222916 w 594522"/>
              <a:gd name="connsiteY50" fmla="*/ 32069 h 604745"/>
              <a:gd name="connsiteX51" fmla="*/ 340109 w 594522"/>
              <a:gd name="connsiteY51" fmla="*/ 30256 h 604745"/>
              <a:gd name="connsiteX52" fmla="*/ 416486 w 594522"/>
              <a:gd name="connsiteY52" fmla="*/ 146793 h 604745"/>
              <a:gd name="connsiteX53" fmla="*/ 478715 w 594522"/>
              <a:gd name="connsiteY53" fmla="*/ 111097 h 604745"/>
              <a:gd name="connsiteX54" fmla="*/ 340109 w 594522"/>
              <a:gd name="connsiteY54" fmla="*/ 30256 h 604745"/>
              <a:gd name="connsiteX55" fmla="*/ 269182 w 594522"/>
              <a:gd name="connsiteY55" fmla="*/ 25102 h 604745"/>
              <a:gd name="connsiteX56" fmla="*/ 263924 w 594522"/>
              <a:gd name="connsiteY56" fmla="*/ 25388 h 604745"/>
              <a:gd name="connsiteX57" fmla="*/ 170723 w 594522"/>
              <a:gd name="connsiteY57" fmla="*/ 157101 h 604745"/>
              <a:gd name="connsiteX58" fmla="*/ 269182 w 594522"/>
              <a:gd name="connsiteY58" fmla="*/ 177049 h 604745"/>
              <a:gd name="connsiteX59" fmla="*/ 293557 w 594522"/>
              <a:gd name="connsiteY59" fmla="*/ 24816 h 604745"/>
              <a:gd name="connsiteX60" fmla="*/ 293557 w 594522"/>
              <a:gd name="connsiteY60" fmla="*/ 177049 h 604745"/>
              <a:gd name="connsiteX61" fmla="*/ 393640 w 594522"/>
              <a:gd name="connsiteY61" fmla="*/ 156338 h 604745"/>
              <a:gd name="connsiteX62" fmla="*/ 300439 w 594522"/>
              <a:gd name="connsiteY62" fmla="*/ 25102 h 604745"/>
              <a:gd name="connsiteX63" fmla="*/ 293557 w 594522"/>
              <a:gd name="connsiteY63" fmla="*/ 24816 h 604745"/>
              <a:gd name="connsiteX64" fmla="*/ 285049 w 594522"/>
              <a:gd name="connsiteY64" fmla="*/ 0 h 604745"/>
              <a:gd name="connsiteX65" fmla="*/ 496781 w 594522"/>
              <a:gd name="connsiteY65" fmla="*/ 94394 h 604745"/>
              <a:gd name="connsiteX66" fmla="*/ 492862 w 594522"/>
              <a:gd name="connsiteY66" fmla="*/ 107566 h 604745"/>
              <a:gd name="connsiteX67" fmla="*/ 487891 w 594522"/>
              <a:gd name="connsiteY67" fmla="*/ 121596 h 604745"/>
              <a:gd name="connsiteX68" fmla="*/ 480340 w 594522"/>
              <a:gd name="connsiteY68" fmla="*/ 139349 h 604745"/>
              <a:gd name="connsiteX69" fmla="*/ 425471 w 594522"/>
              <a:gd name="connsiteY69" fmla="*/ 169509 h 604745"/>
              <a:gd name="connsiteX70" fmla="*/ 435030 w 594522"/>
              <a:gd name="connsiteY70" fmla="*/ 199860 h 604745"/>
              <a:gd name="connsiteX71" fmla="*/ 413618 w 594522"/>
              <a:gd name="connsiteY71" fmla="*/ 215513 h 604745"/>
              <a:gd name="connsiteX72" fmla="*/ 402721 w 594522"/>
              <a:gd name="connsiteY72" fmla="*/ 178863 h 604745"/>
              <a:gd name="connsiteX73" fmla="*/ 293557 w 594522"/>
              <a:gd name="connsiteY73" fmla="*/ 201387 h 604745"/>
              <a:gd name="connsiteX74" fmla="*/ 293557 w 594522"/>
              <a:gd name="connsiteY74" fmla="*/ 273448 h 604745"/>
              <a:gd name="connsiteX75" fmla="*/ 283042 w 594522"/>
              <a:gd name="connsiteY75" fmla="*/ 279938 h 604745"/>
              <a:gd name="connsiteX76" fmla="*/ 269182 w 594522"/>
              <a:gd name="connsiteY76" fmla="*/ 290055 h 604745"/>
              <a:gd name="connsiteX77" fmla="*/ 253409 w 594522"/>
              <a:gd name="connsiteY77" fmla="*/ 304276 h 604745"/>
              <a:gd name="connsiteX78" fmla="*/ 143289 w 594522"/>
              <a:gd name="connsiteY78" fmla="*/ 304276 h 604745"/>
              <a:gd name="connsiteX79" fmla="*/ 166040 w 594522"/>
              <a:gd name="connsiteY79" fmla="*/ 404015 h 604745"/>
              <a:gd name="connsiteX80" fmla="*/ 205423 w 594522"/>
              <a:gd name="connsiteY80" fmla="*/ 392085 h 604745"/>
              <a:gd name="connsiteX81" fmla="*/ 200930 w 594522"/>
              <a:gd name="connsiteY81" fmla="*/ 418428 h 604745"/>
              <a:gd name="connsiteX82" fmla="*/ 175885 w 594522"/>
              <a:gd name="connsiteY82" fmla="*/ 426349 h 604745"/>
              <a:gd name="connsiteX83" fmla="*/ 205231 w 594522"/>
              <a:gd name="connsiteY83" fmla="*/ 476744 h 604745"/>
              <a:gd name="connsiteX84" fmla="*/ 233527 w 594522"/>
              <a:gd name="connsiteY84" fmla="*/ 539546 h 604745"/>
              <a:gd name="connsiteX85" fmla="*/ 242130 w 594522"/>
              <a:gd name="connsiteY85" fmla="*/ 551668 h 604745"/>
              <a:gd name="connsiteX86" fmla="*/ 252644 w 594522"/>
              <a:gd name="connsiteY86" fmla="*/ 565412 h 604745"/>
              <a:gd name="connsiteX87" fmla="*/ 254174 w 594522"/>
              <a:gd name="connsiteY87" fmla="*/ 567416 h 604745"/>
              <a:gd name="connsiteX88" fmla="*/ 0 w 594522"/>
              <a:gd name="connsiteY88" fmla="*/ 284519 h 604745"/>
              <a:gd name="connsiteX89" fmla="*/ 285049 w 594522"/>
              <a:gd name="connsiteY89" fmla="*/ 0 h 60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94522" h="604745">
                <a:moveTo>
                  <a:pt x="152944" y="435512"/>
                </a:moveTo>
                <a:cubicBezTo>
                  <a:pt x="132105" y="444675"/>
                  <a:pt x="113656" y="455078"/>
                  <a:pt x="97884" y="465195"/>
                </a:cubicBezTo>
                <a:cubicBezTo>
                  <a:pt x="131054" y="499460"/>
                  <a:pt x="173591" y="524466"/>
                  <a:pt x="221291" y="536492"/>
                </a:cubicBezTo>
                <a:cubicBezTo>
                  <a:pt x="200834" y="514158"/>
                  <a:pt x="174069" y="479894"/>
                  <a:pt x="152944" y="435512"/>
                </a:cubicBezTo>
                <a:close/>
                <a:moveTo>
                  <a:pt x="25427" y="304276"/>
                </a:moveTo>
                <a:cubicBezTo>
                  <a:pt x="29537" y="357916"/>
                  <a:pt x="49802" y="407070"/>
                  <a:pt x="81634" y="446774"/>
                </a:cubicBezTo>
                <a:cubicBezTo>
                  <a:pt x="98935" y="435321"/>
                  <a:pt x="119583" y="423582"/>
                  <a:pt x="143098" y="413274"/>
                </a:cubicBezTo>
                <a:cubicBezTo>
                  <a:pt x="130289" y="381204"/>
                  <a:pt x="121017" y="344649"/>
                  <a:pt x="118818" y="304276"/>
                </a:cubicBezTo>
                <a:close/>
                <a:moveTo>
                  <a:pt x="161738" y="179722"/>
                </a:moveTo>
                <a:cubicBezTo>
                  <a:pt x="150936" y="209786"/>
                  <a:pt x="143671" y="243478"/>
                  <a:pt x="142811" y="279938"/>
                </a:cubicBezTo>
                <a:lnTo>
                  <a:pt x="269182" y="279938"/>
                </a:lnTo>
                <a:lnTo>
                  <a:pt x="269182" y="201387"/>
                </a:lnTo>
                <a:cubicBezTo>
                  <a:pt x="229607" y="200051"/>
                  <a:pt x="193474" y="191557"/>
                  <a:pt x="161738" y="179722"/>
                </a:cubicBezTo>
                <a:close/>
                <a:moveTo>
                  <a:pt x="73508" y="133145"/>
                </a:moveTo>
                <a:cubicBezTo>
                  <a:pt x="43589" y="174663"/>
                  <a:pt x="25618" y="225248"/>
                  <a:pt x="24662" y="280033"/>
                </a:cubicBezTo>
                <a:lnTo>
                  <a:pt x="118436" y="280033"/>
                </a:lnTo>
                <a:cubicBezTo>
                  <a:pt x="119296" y="239756"/>
                  <a:pt x="127134" y="203010"/>
                  <a:pt x="138892" y="170273"/>
                </a:cubicBezTo>
                <a:cubicBezTo>
                  <a:pt x="113752" y="159010"/>
                  <a:pt x="91766" y="145839"/>
                  <a:pt x="73508" y="133145"/>
                </a:cubicBezTo>
                <a:close/>
                <a:moveTo>
                  <a:pt x="521621" y="96181"/>
                </a:moveTo>
                <a:cubicBezTo>
                  <a:pt x="521621" y="96181"/>
                  <a:pt x="653930" y="290997"/>
                  <a:pt x="562059" y="475027"/>
                </a:cubicBezTo>
                <a:cubicBezTo>
                  <a:pt x="509384" y="580405"/>
                  <a:pt x="441604" y="604745"/>
                  <a:pt x="390267" y="604745"/>
                </a:cubicBezTo>
                <a:cubicBezTo>
                  <a:pt x="351932" y="604745"/>
                  <a:pt x="322774" y="591191"/>
                  <a:pt x="315986" y="587850"/>
                </a:cubicBezTo>
                <a:cubicBezTo>
                  <a:pt x="314935" y="587373"/>
                  <a:pt x="313596" y="586514"/>
                  <a:pt x="311780" y="585368"/>
                </a:cubicBezTo>
                <a:cubicBezTo>
                  <a:pt x="319810" y="578782"/>
                  <a:pt x="327554" y="571814"/>
                  <a:pt x="335106" y="564560"/>
                </a:cubicBezTo>
                <a:cubicBezTo>
                  <a:pt x="346196" y="553965"/>
                  <a:pt x="356903" y="542797"/>
                  <a:pt x="366941" y="531343"/>
                </a:cubicBezTo>
                <a:cubicBezTo>
                  <a:pt x="392944" y="501849"/>
                  <a:pt x="415219" y="470827"/>
                  <a:pt x="432426" y="444387"/>
                </a:cubicBezTo>
                <a:cubicBezTo>
                  <a:pt x="437206" y="437037"/>
                  <a:pt x="441508" y="430165"/>
                  <a:pt x="445524" y="423674"/>
                </a:cubicBezTo>
                <a:cubicBezTo>
                  <a:pt x="462445" y="395993"/>
                  <a:pt x="471909" y="377094"/>
                  <a:pt x="471909" y="377094"/>
                </a:cubicBezTo>
                <a:cubicBezTo>
                  <a:pt x="463209" y="391316"/>
                  <a:pt x="450973" y="405443"/>
                  <a:pt x="436728" y="419283"/>
                </a:cubicBezTo>
                <a:cubicBezTo>
                  <a:pt x="430514" y="425297"/>
                  <a:pt x="424014" y="431215"/>
                  <a:pt x="417131" y="437037"/>
                </a:cubicBezTo>
                <a:cubicBezTo>
                  <a:pt x="413785" y="439805"/>
                  <a:pt x="410343" y="442669"/>
                  <a:pt x="406806" y="445437"/>
                </a:cubicBezTo>
                <a:cubicBezTo>
                  <a:pt x="390554" y="458418"/>
                  <a:pt x="372964" y="470827"/>
                  <a:pt x="355278" y="482377"/>
                </a:cubicBezTo>
                <a:cubicBezTo>
                  <a:pt x="334055" y="496312"/>
                  <a:pt x="312832" y="508817"/>
                  <a:pt x="293521" y="519603"/>
                </a:cubicBezTo>
                <a:cubicBezTo>
                  <a:pt x="284917" y="524471"/>
                  <a:pt x="276791" y="528861"/>
                  <a:pt x="269143" y="532870"/>
                </a:cubicBezTo>
                <a:cubicBezTo>
                  <a:pt x="266562" y="534302"/>
                  <a:pt x="263980" y="535638"/>
                  <a:pt x="261495" y="536879"/>
                </a:cubicBezTo>
                <a:cubicBezTo>
                  <a:pt x="238169" y="506335"/>
                  <a:pt x="218188" y="463668"/>
                  <a:pt x="225932" y="412602"/>
                </a:cubicBezTo>
                <a:cubicBezTo>
                  <a:pt x="227175" y="404202"/>
                  <a:pt x="229182" y="395611"/>
                  <a:pt x="232050" y="386830"/>
                </a:cubicBezTo>
                <a:cubicBezTo>
                  <a:pt x="234823" y="378430"/>
                  <a:pt x="238264" y="369840"/>
                  <a:pt x="242566" y="361154"/>
                </a:cubicBezTo>
                <a:cubicBezTo>
                  <a:pt x="250214" y="345977"/>
                  <a:pt x="259200" y="333568"/>
                  <a:pt x="269143" y="323164"/>
                </a:cubicBezTo>
                <a:cubicBezTo>
                  <a:pt x="275930" y="316005"/>
                  <a:pt x="283196" y="309801"/>
                  <a:pt x="290844" y="304360"/>
                </a:cubicBezTo>
                <a:cubicBezTo>
                  <a:pt x="291704" y="303692"/>
                  <a:pt x="292660" y="303024"/>
                  <a:pt x="293521" y="302356"/>
                </a:cubicBezTo>
                <a:cubicBezTo>
                  <a:pt x="306140" y="293574"/>
                  <a:pt x="319715" y="286415"/>
                  <a:pt x="333864" y="280020"/>
                </a:cubicBezTo>
                <a:cubicBezTo>
                  <a:pt x="361396" y="267325"/>
                  <a:pt x="390745" y="257016"/>
                  <a:pt x="418469" y="241076"/>
                </a:cubicBezTo>
                <a:cubicBezTo>
                  <a:pt x="426117" y="236590"/>
                  <a:pt x="433574" y="231722"/>
                  <a:pt x="440935" y="226281"/>
                </a:cubicBezTo>
                <a:cubicBezTo>
                  <a:pt x="465313" y="208145"/>
                  <a:pt x="487492" y="183137"/>
                  <a:pt x="504604" y="144957"/>
                </a:cubicBezTo>
                <a:cubicBezTo>
                  <a:pt x="508428" y="136461"/>
                  <a:pt x="512061" y="127203"/>
                  <a:pt x="515311" y="117180"/>
                </a:cubicBezTo>
                <a:cubicBezTo>
                  <a:pt x="517510" y="110499"/>
                  <a:pt x="519709" y="103626"/>
                  <a:pt x="521621" y="96181"/>
                </a:cubicBezTo>
                <a:close/>
                <a:moveTo>
                  <a:pt x="222916" y="32069"/>
                </a:moveTo>
                <a:cubicBezTo>
                  <a:pt x="169959" y="45145"/>
                  <a:pt x="123406" y="74160"/>
                  <a:pt x="88707" y="113960"/>
                </a:cubicBezTo>
                <a:cubicBezTo>
                  <a:pt x="105340" y="125509"/>
                  <a:pt x="125223" y="137344"/>
                  <a:pt x="147877" y="147652"/>
                </a:cubicBezTo>
                <a:cubicBezTo>
                  <a:pt x="170150" y="96112"/>
                  <a:pt x="200739" y="56598"/>
                  <a:pt x="222916" y="32069"/>
                </a:cubicBezTo>
                <a:close/>
                <a:moveTo>
                  <a:pt x="340109" y="30256"/>
                </a:moveTo>
                <a:cubicBezTo>
                  <a:pt x="362286" y="54499"/>
                  <a:pt x="393640" y="94394"/>
                  <a:pt x="416486" y="146793"/>
                </a:cubicBezTo>
                <a:cubicBezTo>
                  <a:pt x="440383" y="135913"/>
                  <a:pt x="461222" y="123314"/>
                  <a:pt x="478715" y="111097"/>
                </a:cubicBezTo>
                <a:cubicBezTo>
                  <a:pt x="442773" y="71011"/>
                  <a:pt x="394691" y="42091"/>
                  <a:pt x="340109" y="30256"/>
                </a:cubicBezTo>
                <a:close/>
                <a:moveTo>
                  <a:pt x="269182" y="25102"/>
                </a:moveTo>
                <a:cubicBezTo>
                  <a:pt x="267461" y="25293"/>
                  <a:pt x="265645" y="25293"/>
                  <a:pt x="263924" y="25388"/>
                </a:cubicBezTo>
                <a:cubicBezTo>
                  <a:pt x="250637" y="37605"/>
                  <a:pt x="202268" y="85232"/>
                  <a:pt x="170723" y="157101"/>
                </a:cubicBezTo>
                <a:cubicBezTo>
                  <a:pt x="199974" y="167982"/>
                  <a:pt x="233049" y="175713"/>
                  <a:pt x="269182" y="177049"/>
                </a:cubicBezTo>
                <a:close/>
                <a:moveTo>
                  <a:pt x="293557" y="24816"/>
                </a:moveTo>
                <a:lnTo>
                  <a:pt x="293557" y="177049"/>
                </a:lnTo>
                <a:cubicBezTo>
                  <a:pt x="330264" y="175522"/>
                  <a:pt x="363816" y="167505"/>
                  <a:pt x="393640" y="156338"/>
                </a:cubicBezTo>
                <a:cubicBezTo>
                  <a:pt x="361904" y="84277"/>
                  <a:pt x="313153" y="36841"/>
                  <a:pt x="300439" y="25102"/>
                </a:cubicBezTo>
                <a:cubicBezTo>
                  <a:pt x="298145" y="25006"/>
                  <a:pt x="295851" y="24816"/>
                  <a:pt x="293557" y="24816"/>
                </a:cubicBezTo>
                <a:close/>
                <a:moveTo>
                  <a:pt x="285049" y="0"/>
                </a:moveTo>
                <a:cubicBezTo>
                  <a:pt x="368977" y="0"/>
                  <a:pt x="444589" y="36460"/>
                  <a:pt x="496781" y="94394"/>
                </a:cubicBezTo>
                <a:cubicBezTo>
                  <a:pt x="495539" y="98880"/>
                  <a:pt x="494296" y="103366"/>
                  <a:pt x="492862" y="107566"/>
                </a:cubicBezTo>
                <a:cubicBezTo>
                  <a:pt x="491333" y="112529"/>
                  <a:pt x="489612" y="117110"/>
                  <a:pt x="487891" y="121596"/>
                </a:cubicBezTo>
                <a:cubicBezTo>
                  <a:pt x="485502" y="127895"/>
                  <a:pt x="483016" y="133813"/>
                  <a:pt x="480340" y="139349"/>
                </a:cubicBezTo>
                <a:cubicBezTo>
                  <a:pt x="464281" y="149847"/>
                  <a:pt x="445927" y="160251"/>
                  <a:pt x="425471" y="169509"/>
                </a:cubicBezTo>
                <a:cubicBezTo>
                  <a:pt x="429008" y="179244"/>
                  <a:pt x="432258" y="189361"/>
                  <a:pt x="435030" y="199860"/>
                </a:cubicBezTo>
                <a:cubicBezTo>
                  <a:pt x="428148" y="205682"/>
                  <a:pt x="420978" y="210836"/>
                  <a:pt x="413618" y="215513"/>
                </a:cubicBezTo>
                <a:cubicBezTo>
                  <a:pt x="410559" y="202819"/>
                  <a:pt x="406927" y="190602"/>
                  <a:pt x="402721" y="178863"/>
                </a:cubicBezTo>
                <a:cubicBezTo>
                  <a:pt x="370316" y="191175"/>
                  <a:pt x="333705" y="199860"/>
                  <a:pt x="293557" y="201387"/>
                </a:cubicBezTo>
                <a:lnTo>
                  <a:pt x="293557" y="273448"/>
                </a:lnTo>
                <a:cubicBezTo>
                  <a:pt x="290020" y="275452"/>
                  <a:pt x="286579" y="277647"/>
                  <a:pt x="283042" y="279938"/>
                </a:cubicBezTo>
                <a:cubicBezTo>
                  <a:pt x="278358" y="283088"/>
                  <a:pt x="273674" y="286428"/>
                  <a:pt x="269182" y="290055"/>
                </a:cubicBezTo>
                <a:cubicBezTo>
                  <a:pt x="263733" y="294445"/>
                  <a:pt x="258475" y="299122"/>
                  <a:pt x="253409" y="304276"/>
                </a:cubicBezTo>
                <a:lnTo>
                  <a:pt x="143289" y="304276"/>
                </a:lnTo>
                <a:cubicBezTo>
                  <a:pt x="145488" y="341022"/>
                  <a:pt x="154186" y="374523"/>
                  <a:pt x="166040" y="404015"/>
                </a:cubicBezTo>
                <a:cubicBezTo>
                  <a:pt x="178562" y="399434"/>
                  <a:pt x="191658" y="395425"/>
                  <a:pt x="205423" y="392085"/>
                </a:cubicBezTo>
                <a:cubicBezTo>
                  <a:pt x="203224" y="400866"/>
                  <a:pt x="201695" y="409647"/>
                  <a:pt x="200930" y="418428"/>
                </a:cubicBezTo>
                <a:cubicBezTo>
                  <a:pt x="192327" y="420814"/>
                  <a:pt x="184010" y="423486"/>
                  <a:pt x="175885" y="426349"/>
                </a:cubicBezTo>
                <a:cubicBezTo>
                  <a:pt x="184966" y="445057"/>
                  <a:pt x="195099" y="461950"/>
                  <a:pt x="205231" y="476744"/>
                </a:cubicBezTo>
                <a:cubicBezTo>
                  <a:pt x="210584" y="498219"/>
                  <a:pt x="220048" y="519312"/>
                  <a:pt x="233527" y="539546"/>
                </a:cubicBezTo>
                <a:cubicBezTo>
                  <a:pt x="236299" y="543650"/>
                  <a:pt x="239166" y="547659"/>
                  <a:pt x="242130" y="551668"/>
                </a:cubicBezTo>
                <a:lnTo>
                  <a:pt x="252644" y="565412"/>
                </a:lnTo>
                <a:lnTo>
                  <a:pt x="254174" y="567416"/>
                </a:lnTo>
                <a:cubicBezTo>
                  <a:pt x="111458" y="551954"/>
                  <a:pt x="0" y="431026"/>
                  <a:pt x="0" y="284519"/>
                </a:cubicBezTo>
                <a:cubicBezTo>
                  <a:pt x="0" y="127609"/>
                  <a:pt x="127899" y="0"/>
                  <a:pt x="2850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D32939F-E199-41C5-9C05-96A2D1095462}"/>
              </a:ext>
            </a:extLst>
          </p:cNvPr>
          <p:cNvGrpSpPr/>
          <p:nvPr/>
        </p:nvGrpSpPr>
        <p:grpSpPr>
          <a:xfrm>
            <a:off x="7956376" y="195485"/>
            <a:ext cx="1096285" cy="362920"/>
            <a:chOff x="7884368" y="195486"/>
            <a:chExt cx="1096285" cy="36292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6D01056-286D-4C42-8CA5-B19B34206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4368" y="195486"/>
              <a:ext cx="1080120" cy="362920"/>
            </a:xfrm>
            <a:prstGeom prst="rect">
              <a:avLst/>
            </a:prstGeom>
          </p:spPr>
        </p:pic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F28E961F-C4BF-45F6-B838-199846D9EBCD}"/>
                </a:ext>
              </a:extLst>
            </p:cNvPr>
            <p:cNvSpPr/>
            <p:nvPr/>
          </p:nvSpPr>
          <p:spPr>
            <a:xfrm>
              <a:off x="8836637" y="478590"/>
              <a:ext cx="144016" cy="79815"/>
            </a:xfrm>
            <a:prstGeom prst="roundRect">
              <a:avLst/>
            </a:prstGeom>
            <a:solidFill>
              <a:srgbClr val="FBF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Diagonal Corner Rectangle 19"/>
          <p:cNvSpPr/>
          <p:nvPr/>
        </p:nvSpPr>
        <p:spPr>
          <a:xfrm flipH="1" flipV="1">
            <a:off x="5229782" y="2837920"/>
            <a:ext cx="3240000" cy="1548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ound Diagonal Corner Rectangle 18"/>
          <p:cNvSpPr/>
          <p:nvPr/>
        </p:nvSpPr>
        <p:spPr>
          <a:xfrm flipV="1">
            <a:off x="783258" y="2919347"/>
            <a:ext cx="3240000" cy="1548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4990" y="1761588"/>
            <a:ext cx="1983060" cy="2066999"/>
          </a:xfrm>
          <a:prstGeom prst="rect">
            <a:avLst/>
          </a:prstGeom>
        </p:spPr>
      </p:pic>
      <p:sp>
        <p:nvSpPr>
          <p:cNvPr id="18" name="Round Diagonal Corner Rectangle 17"/>
          <p:cNvSpPr/>
          <p:nvPr/>
        </p:nvSpPr>
        <p:spPr>
          <a:xfrm flipH="1">
            <a:off x="5229782" y="1204256"/>
            <a:ext cx="3240000" cy="1548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728425" y="1187982"/>
            <a:ext cx="3240000" cy="1548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8"/>
          <p:cNvSpPr>
            <a:spLocks noChangeArrowheads="1"/>
          </p:cNvSpPr>
          <p:nvPr/>
        </p:nvSpPr>
        <p:spPr bwMode="auto">
          <a:xfrm>
            <a:off x="251520" y="157661"/>
            <a:ext cx="8856984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>
              <a:defRPr/>
            </a:pP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我们的技术 </a:t>
            </a:r>
            <a:r>
              <a:rPr lang="en-US" altLang="zh-CN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 </a:t>
            </a: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符合行业标准的技术体系和数据模型</a:t>
            </a:r>
            <a:endParaRPr lang="zh-CN" altLang="zh-CN" sz="2400" b="1" kern="1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23961" y="1333200"/>
            <a:ext cx="3356884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lvl="0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微软雅黑" panose="020B0503020204020204" pitchFamily="34" charset="-122"/>
              </a:rPr>
              <a:t>IEC CIM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</a:rPr>
              <a:t>模型</a:t>
            </a:r>
            <a:endParaRPr lang="en-US" altLang="zh-CN" sz="1600" b="1" dirty="0">
              <a:solidFill>
                <a:schemeClr val="accent2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IEC CIM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是电力行业数据模型标准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本平台基于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CIM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模型标准开发，                           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是国内极少数从底层开始实现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CIM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模型的平台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1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23961" y="3004608"/>
            <a:ext cx="2924835" cy="13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lvl="0"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</a:rPr>
              <a:t>采集通信标准</a:t>
            </a:r>
            <a:endParaRPr lang="en-US" altLang="zh-CN" sz="1600" b="1" dirty="0">
              <a:solidFill>
                <a:schemeClr val="accent2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支持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DL/T645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IEC60875-103/104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、国网南网采集系统规范、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Modbus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CAN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等各种常见采集通信规约，以及以太网、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485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2G/4G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等各种网络协议，支持各类系统和设备接入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4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90" y="3004608"/>
            <a:ext cx="3356884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lvl="0"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</a:rPr>
              <a:t>能耗与能效模型</a:t>
            </a:r>
          </a:p>
          <a:p>
            <a:pPr lvl="0"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支持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ISO50001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能源管理体系规范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 lvl="0"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采用住建部建筑能耗采集与评价体系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 lvl="0"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可扩充的设备能效模型库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7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3258" y="1206736"/>
            <a:ext cx="2916616" cy="13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lvl="0"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</a:rPr>
              <a:t>云平台与大数据</a:t>
            </a:r>
            <a:endParaRPr lang="en-US" altLang="zh-CN" sz="1600" b="1" dirty="0">
              <a:solidFill>
                <a:schemeClr val="accent2"/>
              </a:solidFill>
              <a:latin typeface="微软雅黑" panose="020B0503020204020204" pitchFamily="34" charset="-122"/>
            </a:endParaRPr>
          </a:p>
          <a:p>
            <a:pPr lvl="0" algn="r">
              <a:lnSpc>
                <a:spcPct val="120000"/>
              </a:lnSpc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Hadoop/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实时通信总线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/My SQL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等技术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 lvl="0"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业内领先的实时数据库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 lvl="0"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与阿里云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华为云等底层云平台无缝融合</a:t>
            </a:r>
            <a:endParaRPr lang="en-US" altLang="zh-CN" sz="1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B99CF7B-99E8-4FED-BA70-24006B4F2FEF}"/>
              </a:ext>
            </a:extLst>
          </p:cNvPr>
          <p:cNvGrpSpPr/>
          <p:nvPr/>
        </p:nvGrpSpPr>
        <p:grpSpPr>
          <a:xfrm>
            <a:off x="7956376" y="195485"/>
            <a:ext cx="1096285" cy="362920"/>
            <a:chOff x="7884368" y="195486"/>
            <a:chExt cx="1096285" cy="36292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95903C3-5DE9-4207-9498-7F0D276CB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84368" y="195486"/>
              <a:ext cx="1080120" cy="362920"/>
            </a:xfrm>
            <a:prstGeom prst="rect">
              <a:avLst/>
            </a:prstGeom>
          </p:spPr>
        </p:pic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D6907B5-B0BC-40E9-8346-E731EAD16024}"/>
                </a:ext>
              </a:extLst>
            </p:cNvPr>
            <p:cNvSpPr/>
            <p:nvPr/>
          </p:nvSpPr>
          <p:spPr>
            <a:xfrm>
              <a:off x="8836637" y="478590"/>
              <a:ext cx="144016" cy="79815"/>
            </a:xfrm>
            <a:prstGeom prst="roundRect">
              <a:avLst/>
            </a:prstGeom>
            <a:solidFill>
              <a:srgbClr val="FBF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323528" y="2122309"/>
            <a:ext cx="3936497" cy="1813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能源数据中台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文本框 8"/>
          <p:cNvSpPr>
            <a:spLocks noChangeArrowheads="1"/>
          </p:cNvSpPr>
          <p:nvPr/>
        </p:nvSpPr>
        <p:spPr bwMode="auto">
          <a:xfrm>
            <a:off x="251520" y="157661"/>
            <a:ext cx="8856984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>
              <a:defRPr/>
            </a:pP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我们的技术 </a:t>
            </a:r>
            <a:r>
              <a:rPr lang="en-US" altLang="zh-CN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 </a:t>
            </a: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国内领先的开放式能源云平台架构</a:t>
            </a:r>
            <a:endParaRPr lang="zh-CN" altLang="zh-CN" sz="2400" b="1" kern="1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153" y="4581452"/>
            <a:ext cx="8559747" cy="438569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能源数据源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1322817" y="4640349"/>
            <a:ext cx="793397" cy="3207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能源计量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2140460" y="4640349"/>
            <a:ext cx="793397" cy="3207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能源质量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3775746" y="4640349"/>
            <a:ext cx="806797" cy="3207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设备状态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4606789" y="4640349"/>
            <a:ext cx="806797" cy="3207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业务运营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5437832" y="4640349"/>
            <a:ext cx="806797" cy="3207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环境参数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7099918" y="4640349"/>
            <a:ext cx="806797" cy="3207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行业对标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6268875" y="4640349"/>
            <a:ext cx="806797" cy="3207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市场交易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2958103" y="4640349"/>
            <a:ext cx="793397" cy="3207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能源运行</a:t>
            </a:r>
          </a:p>
        </p:txBody>
      </p:sp>
      <p:sp>
        <p:nvSpPr>
          <p:cNvPr id="19" name="矩形: 圆角 18"/>
          <p:cNvSpPr/>
          <p:nvPr/>
        </p:nvSpPr>
        <p:spPr>
          <a:xfrm>
            <a:off x="7950421" y="4640349"/>
            <a:ext cx="806797" cy="3207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外部数据</a:t>
            </a:r>
          </a:p>
        </p:txBody>
      </p:sp>
      <p:sp>
        <p:nvSpPr>
          <p:cNvPr id="20" name="矩形 19"/>
          <p:cNvSpPr/>
          <p:nvPr/>
        </p:nvSpPr>
        <p:spPr>
          <a:xfrm>
            <a:off x="323527" y="4011910"/>
            <a:ext cx="8721893" cy="1080120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9154" y="4083985"/>
            <a:ext cx="2556254" cy="438569"/>
          </a:xfrm>
          <a:prstGeom prst="rect">
            <a:avLst/>
          </a:prstGeom>
          <a:noFill/>
          <a:ln w="63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阿里云平台</a:t>
            </a:r>
          </a:p>
        </p:txBody>
      </p:sp>
      <p:sp>
        <p:nvSpPr>
          <p:cNvPr id="23" name="矩形: 圆角 22"/>
          <p:cNvSpPr/>
          <p:nvPr/>
        </p:nvSpPr>
        <p:spPr>
          <a:xfrm>
            <a:off x="1322817" y="4142882"/>
            <a:ext cx="556662" cy="32077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DRDS</a:t>
            </a:r>
          </a:p>
          <a:p>
            <a:pPr algn="ctr"/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/RDS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2415672" y="4155926"/>
            <a:ext cx="480113" cy="32077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MQ</a:t>
            </a:r>
          </a:p>
        </p:txBody>
      </p:sp>
      <p:sp>
        <p:nvSpPr>
          <p:cNvPr id="25" name="矩形: 圆角 24"/>
          <p:cNvSpPr/>
          <p:nvPr/>
        </p:nvSpPr>
        <p:spPr>
          <a:xfrm>
            <a:off x="1907519" y="4142882"/>
            <a:ext cx="480113" cy="32077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ECS</a:t>
            </a:r>
          </a:p>
        </p:txBody>
      </p:sp>
      <p:sp>
        <p:nvSpPr>
          <p:cNvPr id="34" name="矩形 33"/>
          <p:cNvSpPr/>
          <p:nvPr/>
        </p:nvSpPr>
        <p:spPr>
          <a:xfrm>
            <a:off x="3061120" y="4083985"/>
            <a:ext cx="3376957" cy="438569"/>
          </a:xfrm>
          <a:prstGeom prst="rect">
            <a:avLst/>
          </a:prstGeom>
          <a:noFill/>
          <a:ln w="63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下一代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采集系统</a:t>
            </a:r>
          </a:p>
        </p:txBody>
      </p:sp>
      <p:sp>
        <p:nvSpPr>
          <p:cNvPr id="35" name="矩形: 圆角 34"/>
          <p:cNvSpPr/>
          <p:nvPr/>
        </p:nvSpPr>
        <p:spPr>
          <a:xfrm>
            <a:off x="3721544" y="4142882"/>
            <a:ext cx="480113" cy="3207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规约</a:t>
            </a:r>
          </a:p>
        </p:txBody>
      </p:sp>
      <p:sp>
        <p:nvSpPr>
          <p:cNvPr id="36" name="矩形: 圆角 35"/>
          <p:cNvSpPr/>
          <p:nvPr/>
        </p:nvSpPr>
        <p:spPr>
          <a:xfrm>
            <a:off x="4724240" y="4137307"/>
            <a:ext cx="592044" cy="3207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实时内存库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4227023" y="4136368"/>
            <a:ext cx="480113" cy="3207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任务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调度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30900" y="4083985"/>
            <a:ext cx="2448000" cy="438569"/>
          </a:xfrm>
          <a:prstGeom prst="rect">
            <a:avLst/>
          </a:prstGeom>
          <a:noFill/>
          <a:ln w="63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运行监测</a:t>
            </a:r>
          </a:p>
        </p:txBody>
      </p:sp>
      <p:sp>
        <p:nvSpPr>
          <p:cNvPr id="27" name="矩形: 圆角 26"/>
          <p:cNvSpPr/>
          <p:nvPr/>
        </p:nvSpPr>
        <p:spPr>
          <a:xfrm>
            <a:off x="7206938" y="4142882"/>
            <a:ext cx="480113" cy="3207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日志</a:t>
            </a:r>
          </a:p>
        </p:txBody>
      </p:sp>
      <p:sp>
        <p:nvSpPr>
          <p:cNvPr id="28" name="矩形: 圆角 27"/>
          <p:cNvSpPr/>
          <p:nvPr/>
        </p:nvSpPr>
        <p:spPr>
          <a:xfrm>
            <a:off x="8277105" y="4142882"/>
            <a:ext cx="480113" cy="3207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告警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7742022" y="4142882"/>
            <a:ext cx="480113" cy="3207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性能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5349263" y="4137307"/>
            <a:ext cx="480113" cy="3207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负载均衡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5881784" y="4137307"/>
            <a:ext cx="480113" cy="3207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补招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9155" y="2337679"/>
            <a:ext cx="3776336" cy="45009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数据服务</a:t>
            </a:r>
          </a:p>
        </p:txBody>
      </p:sp>
      <p:sp>
        <p:nvSpPr>
          <p:cNvPr id="38" name="矩形 37"/>
          <p:cNvSpPr/>
          <p:nvPr/>
        </p:nvSpPr>
        <p:spPr>
          <a:xfrm>
            <a:off x="419154" y="2841735"/>
            <a:ext cx="3776335" cy="45009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数据中台方法</a:t>
            </a:r>
          </a:p>
        </p:txBody>
      </p:sp>
      <p:sp>
        <p:nvSpPr>
          <p:cNvPr id="39" name="矩形 38"/>
          <p:cNvSpPr/>
          <p:nvPr/>
        </p:nvSpPr>
        <p:spPr>
          <a:xfrm>
            <a:off x="419154" y="3321441"/>
            <a:ext cx="3776335" cy="546453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统一数据模型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SY-CIM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矩形: 圆角 44"/>
          <p:cNvSpPr/>
          <p:nvPr/>
        </p:nvSpPr>
        <p:spPr>
          <a:xfrm>
            <a:off x="1322817" y="3355551"/>
            <a:ext cx="440127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系统 支撑域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1774533" y="3355551"/>
            <a:ext cx="440127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电网域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2228971" y="3355551"/>
            <a:ext cx="440127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设备域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2683346" y="3355551"/>
            <a:ext cx="440127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客户域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3147318" y="3355551"/>
            <a:ext cx="440127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量测域</a:t>
            </a:r>
          </a:p>
        </p:txBody>
      </p:sp>
      <p:sp>
        <p:nvSpPr>
          <p:cNvPr id="52" name="矩形: 圆角 51"/>
          <p:cNvSpPr/>
          <p:nvPr/>
        </p:nvSpPr>
        <p:spPr>
          <a:xfrm>
            <a:off x="3609801" y="3355550"/>
            <a:ext cx="440127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业务域</a:t>
            </a:r>
          </a:p>
        </p:txBody>
      </p:sp>
      <p:sp>
        <p:nvSpPr>
          <p:cNvPr id="53" name="矩形: 圆角 52"/>
          <p:cNvSpPr/>
          <p:nvPr/>
        </p:nvSpPr>
        <p:spPr>
          <a:xfrm>
            <a:off x="1322816" y="3619488"/>
            <a:ext cx="504000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市场域</a:t>
            </a:r>
          </a:p>
        </p:txBody>
      </p:sp>
      <p:sp>
        <p:nvSpPr>
          <p:cNvPr id="54" name="矩形: 圆角 53"/>
          <p:cNvSpPr/>
          <p:nvPr/>
        </p:nvSpPr>
        <p:spPr>
          <a:xfrm>
            <a:off x="1878594" y="3617441"/>
            <a:ext cx="504000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人员域</a:t>
            </a:r>
          </a:p>
        </p:txBody>
      </p:sp>
      <p:sp>
        <p:nvSpPr>
          <p:cNvPr id="55" name="矩形: 圆角 54"/>
          <p:cNvSpPr/>
          <p:nvPr/>
        </p:nvSpPr>
        <p:spPr>
          <a:xfrm>
            <a:off x="2434372" y="3617441"/>
            <a:ext cx="504000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资产域</a:t>
            </a:r>
          </a:p>
        </p:txBody>
      </p:sp>
      <p:sp>
        <p:nvSpPr>
          <p:cNvPr id="56" name="矩形: 圆角 55"/>
          <p:cNvSpPr/>
          <p:nvPr/>
        </p:nvSpPr>
        <p:spPr>
          <a:xfrm>
            <a:off x="2990150" y="3617441"/>
            <a:ext cx="504000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产品域</a:t>
            </a:r>
          </a:p>
        </p:txBody>
      </p:sp>
      <p:sp>
        <p:nvSpPr>
          <p:cNvPr id="57" name="矩形: 圆角 56"/>
          <p:cNvSpPr/>
          <p:nvPr/>
        </p:nvSpPr>
        <p:spPr>
          <a:xfrm>
            <a:off x="3545928" y="3617441"/>
            <a:ext cx="504000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扩展域</a:t>
            </a:r>
          </a:p>
        </p:txBody>
      </p:sp>
      <p:sp>
        <p:nvSpPr>
          <p:cNvPr id="58" name="矩形: 圆角 57"/>
          <p:cNvSpPr/>
          <p:nvPr/>
        </p:nvSpPr>
        <p:spPr>
          <a:xfrm>
            <a:off x="1322817" y="2976122"/>
            <a:ext cx="856212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Data</a:t>
            </a:r>
            <a:endParaRPr lang="zh-CN" alt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矩形: 圆角 58"/>
          <p:cNvSpPr/>
          <p:nvPr/>
        </p:nvSpPr>
        <p:spPr>
          <a:xfrm>
            <a:off x="2258267" y="2982368"/>
            <a:ext cx="856212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ID</a:t>
            </a:r>
            <a:endParaRPr lang="zh-CN" alt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矩形: 圆角 59"/>
          <p:cNvSpPr/>
          <p:nvPr/>
        </p:nvSpPr>
        <p:spPr>
          <a:xfrm>
            <a:off x="3193716" y="2982552"/>
            <a:ext cx="856212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Service</a:t>
            </a:r>
            <a:endParaRPr lang="zh-CN" alt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矩形: 圆角 61"/>
          <p:cNvSpPr/>
          <p:nvPr/>
        </p:nvSpPr>
        <p:spPr>
          <a:xfrm>
            <a:off x="1322817" y="2455074"/>
            <a:ext cx="393072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异常分析</a:t>
            </a:r>
          </a:p>
        </p:txBody>
      </p:sp>
      <p:sp>
        <p:nvSpPr>
          <p:cNvPr id="63" name="矩形: 圆角 62"/>
          <p:cNvSpPr/>
          <p:nvPr/>
        </p:nvSpPr>
        <p:spPr>
          <a:xfrm>
            <a:off x="1779854" y="2459056"/>
            <a:ext cx="393072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计费</a:t>
            </a:r>
          </a:p>
        </p:txBody>
      </p:sp>
      <p:sp>
        <p:nvSpPr>
          <p:cNvPr id="64" name="矩形: 圆角 63"/>
          <p:cNvSpPr/>
          <p:nvPr/>
        </p:nvSpPr>
        <p:spPr>
          <a:xfrm>
            <a:off x="2236891" y="2459056"/>
            <a:ext cx="393072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能效</a:t>
            </a:r>
            <a:endParaRPr lang="en-US" altLang="zh-C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评价</a:t>
            </a:r>
          </a:p>
        </p:txBody>
      </p:sp>
      <p:sp>
        <p:nvSpPr>
          <p:cNvPr id="65" name="矩形: 圆角 64"/>
          <p:cNvSpPr/>
          <p:nvPr/>
        </p:nvSpPr>
        <p:spPr>
          <a:xfrm>
            <a:off x="2693928" y="2463560"/>
            <a:ext cx="393072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行为</a:t>
            </a:r>
            <a:endParaRPr lang="en-US" altLang="zh-C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分析</a:t>
            </a:r>
          </a:p>
        </p:txBody>
      </p:sp>
      <p:sp>
        <p:nvSpPr>
          <p:cNvPr id="66" name="矩形: 圆角 65"/>
          <p:cNvSpPr/>
          <p:nvPr/>
        </p:nvSpPr>
        <p:spPr>
          <a:xfrm>
            <a:off x="3150967" y="2455073"/>
            <a:ext cx="393072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拓扑  分析</a:t>
            </a:r>
          </a:p>
        </p:txBody>
      </p:sp>
      <p:sp>
        <p:nvSpPr>
          <p:cNvPr id="67" name="矩形: 圆角 66"/>
          <p:cNvSpPr/>
          <p:nvPr/>
        </p:nvSpPr>
        <p:spPr>
          <a:xfrm>
            <a:off x="3656856" y="2455073"/>
            <a:ext cx="393072" cy="2153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交易策略</a:t>
            </a:r>
          </a:p>
        </p:txBody>
      </p:sp>
      <p:sp>
        <p:nvSpPr>
          <p:cNvPr id="68" name="矩形 67"/>
          <p:cNvSpPr/>
          <p:nvPr/>
        </p:nvSpPr>
        <p:spPr>
          <a:xfrm>
            <a:off x="5167446" y="2122309"/>
            <a:ext cx="3877975" cy="1813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能源业务中台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202567" y="2337679"/>
            <a:ext cx="3776336" cy="45009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功能中心</a:t>
            </a:r>
          </a:p>
        </p:txBody>
      </p:sp>
      <p:sp>
        <p:nvSpPr>
          <p:cNvPr id="70" name="矩形 69"/>
          <p:cNvSpPr/>
          <p:nvPr/>
        </p:nvSpPr>
        <p:spPr>
          <a:xfrm>
            <a:off x="5202566" y="2841735"/>
            <a:ext cx="3776335" cy="45009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应用组件</a:t>
            </a:r>
          </a:p>
        </p:txBody>
      </p:sp>
      <p:sp>
        <p:nvSpPr>
          <p:cNvPr id="71" name="矩形 70"/>
          <p:cNvSpPr/>
          <p:nvPr/>
        </p:nvSpPr>
        <p:spPr>
          <a:xfrm>
            <a:off x="5202566" y="3321441"/>
            <a:ext cx="3776335" cy="546453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技术组件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5862078" y="2968856"/>
            <a:ext cx="441413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工单</a:t>
            </a:r>
          </a:p>
        </p:txBody>
      </p:sp>
      <p:sp>
        <p:nvSpPr>
          <p:cNvPr id="86" name="矩形: 圆角 85"/>
          <p:cNvSpPr/>
          <p:nvPr/>
        </p:nvSpPr>
        <p:spPr>
          <a:xfrm>
            <a:off x="5862078" y="2455074"/>
            <a:ext cx="393072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配电运维</a:t>
            </a:r>
          </a:p>
        </p:txBody>
      </p:sp>
      <p:sp>
        <p:nvSpPr>
          <p:cNvPr id="87" name="矩形: 圆角 86"/>
          <p:cNvSpPr/>
          <p:nvPr/>
        </p:nvSpPr>
        <p:spPr>
          <a:xfrm>
            <a:off x="6269179" y="2455074"/>
            <a:ext cx="393072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售电管理</a:t>
            </a:r>
          </a:p>
        </p:txBody>
      </p:sp>
      <p:sp>
        <p:nvSpPr>
          <p:cNvPr id="88" name="矩形: 圆角 87"/>
          <p:cNvSpPr/>
          <p:nvPr/>
        </p:nvSpPr>
        <p:spPr>
          <a:xfrm>
            <a:off x="6676280" y="2455074"/>
            <a:ext cx="575497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建筑能源管理</a:t>
            </a:r>
          </a:p>
        </p:txBody>
      </p:sp>
      <p:sp>
        <p:nvSpPr>
          <p:cNvPr id="93" name="矩形: 圆角 92"/>
          <p:cNvSpPr/>
          <p:nvPr/>
        </p:nvSpPr>
        <p:spPr>
          <a:xfrm>
            <a:off x="5862078" y="3363272"/>
            <a:ext cx="648000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工作流</a:t>
            </a:r>
          </a:p>
        </p:txBody>
      </p:sp>
      <p:sp>
        <p:nvSpPr>
          <p:cNvPr id="94" name="矩形: 圆角 93"/>
          <p:cNvSpPr/>
          <p:nvPr/>
        </p:nvSpPr>
        <p:spPr>
          <a:xfrm>
            <a:off x="6611125" y="3363272"/>
            <a:ext cx="648000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权限策略</a:t>
            </a:r>
          </a:p>
        </p:txBody>
      </p:sp>
      <p:sp>
        <p:nvSpPr>
          <p:cNvPr id="95" name="矩形: 圆角 94"/>
          <p:cNvSpPr/>
          <p:nvPr/>
        </p:nvSpPr>
        <p:spPr>
          <a:xfrm>
            <a:off x="7360172" y="3363272"/>
            <a:ext cx="648000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图形工具</a:t>
            </a:r>
          </a:p>
        </p:txBody>
      </p:sp>
      <p:sp>
        <p:nvSpPr>
          <p:cNvPr id="96" name="矩形: 圆角 95"/>
          <p:cNvSpPr/>
          <p:nvPr/>
        </p:nvSpPr>
        <p:spPr>
          <a:xfrm>
            <a:off x="8109218" y="3363272"/>
            <a:ext cx="648000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SOE</a:t>
            </a:r>
            <a:endParaRPr lang="zh-CN" altLang="en-US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矩形: 圆角 96"/>
          <p:cNvSpPr/>
          <p:nvPr/>
        </p:nvSpPr>
        <p:spPr>
          <a:xfrm>
            <a:off x="8109218" y="3621063"/>
            <a:ext cx="648000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开发</a:t>
            </a:r>
          </a:p>
        </p:txBody>
      </p:sp>
      <p:sp>
        <p:nvSpPr>
          <p:cNvPr id="98" name="矩形: 圆角 97"/>
          <p:cNvSpPr/>
          <p:nvPr/>
        </p:nvSpPr>
        <p:spPr>
          <a:xfrm>
            <a:off x="5862077" y="3621063"/>
            <a:ext cx="648000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告警规则</a:t>
            </a:r>
          </a:p>
        </p:txBody>
      </p:sp>
      <p:sp>
        <p:nvSpPr>
          <p:cNvPr id="99" name="矩形: 圆角 98"/>
          <p:cNvSpPr/>
          <p:nvPr/>
        </p:nvSpPr>
        <p:spPr>
          <a:xfrm>
            <a:off x="6611124" y="3621063"/>
            <a:ext cx="648000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报表统计</a:t>
            </a:r>
          </a:p>
        </p:txBody>
      </p:sp>
      <p:sp>
        <p:nvSpPr>
          <p:cNvPr id="100" name="矩形: 圆角 99"/>
          <p:cNvSpPr/>
          <p:nvPr/>
        </p:nvSpPr>
        <p:spPr>
          <a:xfrm>
            <a:off x="7360171" y="3621063"/>
            <a:ext cx="648000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数据接口</a:t>
            </a:r>
          </a:p>
        </p:txBody>
      </p:sp>
      <p:sp>
        <p:nvSpPr>
          <p:cNvPr id="101" name="矩形: 圆角 100"/>
          <p:cNvSpPr/>
          <p:nvPr/>
        </p:nvSpPr>
        <p:spPr>
          <a:xfrm>
            <a:off x="6319056" y="2968856"/>
            <a:ext cx="441413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两票</a:t>
            </a:r>
          </a:p>
        </p:txBody>
      </p:sp>
      <p:sp>
        <p:nvSpPr>
          <p:cNvPr id="102" name="矩形: 圆角 101"/>
          <p:cNvSpPr/>
          <p:nvPr/>
        </p:nvSpPr>
        <p:spPr>
          <a:xfrm>
            <a:off x="6776034" y="2968856"/>
            <a:ext cx="483622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指标库</a:t>
            </a:r>
          </a:p>
        </p:txBody>
      </p:sp>
      <p:sp>
        <p:nvSpPr>
          <p:cNvPr id="103" name="矩形: 圆角 102"/>
          <p:cNvSpPr/>
          <p:nvPr/>
        </p:nvSpPr>
        <p:spPr>
          <a:xfrm>
            <a:off x="7275221" y="2968856"/>
            <a:ext cx="483622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电价库</a:t>
            </a:r>
          </a:p>
        </p:txBody>
      </p:sp>
      <p:sp>
        <p:nvSpPr>
          <p:cNvPr id="104" name="矩形: 圆角 103"/>
          <p:cNvSpPr/>
          <p:nvPr/>
        </p:nvSpPr>
        <p:spPr>
          <a:xfrm>
            <a:off x="7774408" y="2968856"/>
            <a:ext cx="483622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分析</a:t>
            </a:r>
            <a:endParaRPr lang="en-US" altLang="zh-C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模型库</a:t>
            </a:r>
          </a:p>
        </p:txBody>
      </p:sp>
      <p:sp>
        <p:nvSpPr>
          <p:cNvPr id="105" name="矩形: 圆角 104"/>
          <p:cNvSpPr/>
          <p:nvPr/>
        </p:nvSpPr>
        <p:spPr>
          <a:xfrm>
            <a:off x="8273596" y="2968856"/>
            <a:ext cx="483622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设备</a:t>
            </a:r>
            <a:endParaRPr lang="en-US" altLang="zh-CN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规则库</a:t>
            </a:r>
          </a:p>
        </p:txBody>
      </p:sp>
      <p:sp>
        <p:nvSpPr>
          <p:cNvPr id="107" name="矩形: 圆角 106"/>
          <p:cNvSpPr/>
          <p:nvPr/>
        </p:nvSpPr>
        <p:spPr>
          <a:xfrm>
            <a:off x="7265806" y="2455074"/>
            <a:ext cx="575497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工业能源管理</a:t>
            </a:r>
          </a:p>
        </p:txBody>
      </p:sp>
      <p:sp>
        <p:nvSpPr>
          <p:cNvPr id="108" name="矩形: 圆角 107"/>
          <p:cNvSpPr/>
          <p:nvPr/>
        </p:nvSpPr>
        <p:spPr>
          <a:xfrm>
            <a:off x="7855332" y="2455074"/>
            <a:ext cx="443929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光伏监测</a:t>
            </a:r>
          </a:p>
        </p:txBody>
      </p:sp>
      <p:sp>
        <p:nvSpPr>
          <p:cNvPr id="109" name="矩形: 圆角 108"/>
          <p:cNvSpPr/>
          <p:nvPr/>
        </p:nvSpPr>
        <p:spPr>
          <a:xfrm>
            <a:off x="8313289" y="2455074"/>
            <a:ext cx="443929" cy="215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电气安全</a:t>
            </a:r>
          </a:p>
        </p:txBody>
      </p:sp>
      <p:sp>
        <p:nvSpPr>
          <p:cNvPr id="17" name="箭头: 上弧形 16"/>
          <p:cNvSpPr/>
          <p:nvPr/>
        </p:nvSpPr>
        <p:spPr>
          <a:xfrm>
            <a:off x="4341324" y="2636155"/>
            <a:ext cx="770517" cy="332701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箭头: 上弧形 110"/>
          <p:cNvSpPr/>
          <p:nvPr/>
        </p:nvSpPr>
        <p:spPr>
          <a:xfrm rot="10800000">
            <a:off x="4303679" y="3155090"/>
            <a:ext cx="770517" cy="332701"/>
          </a:xfrm>
          <a:prstGeom prst="curved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12458" y="2389934"/>
            <a:ext cx="900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数据业务化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4312458" y="3477657"/>
            <a:ext cx="900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业务数据化</a:t>
            </a:r>
          </a:p>
        </p:txBody>
      </p:sp>
      <p:sp>
        <p:nvSpPr>
          <p:cNvPr id="115" name="矩形 114"/>
          <p:cNvSpPr/>
          <p:nvPr/>
        </p:nvSpPr>
        <p:spPr>
          <a:xfrm>
            <a:off x="323528" y="1399908"/>
            <a:ext cx="8712968" cy="683847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323528" y="722111"/>
            <a:ext cx="8712968" cy="600113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4224328" y="1414368"/>
            <a:ext cx="940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合作伙伴赋能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3761772" y="734199"/>
            <a:ext cx="2027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面向配用电领域的综合能源服务</a:t>
            </a:r>
          </a:p>
        </p:txBody>
      </p:sp>
      <p:sp>
        <p:nvSpPr>
          <p:cNvPr id="121" name="矩形: 圆角 120"/>
          <p:cNvSpPr/>
          <p:nvPr/>
        </p:nvSpPr>
        <p:spPr>
          <a:xfrm>
            <a:off x="419155" y="1638622"/>
            <a:ext cx="793397" cy="3207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bg1"/>
                </a:solidFill>
              </a:rPr>
              <a:t>电力零售 服务</a:t>
            </a:r>
          </a:p>
        </p:txBody>
      </p:sp>
      <p:sp>
        <p:nvSpPr>
          <p:cNvPr id="122" name="矩形: 圆角 121"/>
          <p:cNvSpPr/>
          <p:nvPr/>
        </p:nvSpPr>
        <p:spPr>
          <a:xfrm>
            <a:off x="1322817" y="1638622"/>
            <a:ext cx="793397" cy="3207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bg1"/>
                </a:solidFill>
              </a:rPr>
              <a:t>能耗监测</a:t>
            </a:r>
          </a:p>
        </p:txBody>
      </p:sp>
      <p:sp>
        <p:nvSpPr>
          <p:cNvPr id="123" name="矩形: 圆角 122"/>
          <p:cNvSpPr/>
          <p:nvPr/>
        </p:nvSpPr>
        <p:spPr>
          <a:xfrm>
            <a:off x="2178090" y="1638622"/>
            <a:ext cx="793397" cy="3207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bg1"/>
                </a:solidFill>
              </a:rPr>
              <a:t>配网生产 管理</a:t>
            </a:r>
          </a:p>
        </p:txBody>
      </p:sp>
      <p:sp>
        <p:nvSpPr>
          <p:cNvPr id="124" name="矩形: 圆角 123"/>
          <p:cNvSpPr/>
          <p:nvPr/>
        </p:nvSpPr>
        <p:spPr>
          <a:xfrm>
            <a:off x="3014637" y="1638622"/>
            <a:ext cx="793397" cy="3207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bg1"/>
                </a:solidFill>
              </a:rPr>
              <a:t>电力营销 管理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sp>
        <p:nvSpPr>
          <p:cNvPr id="125" name="矩形: 圆角 124"/>
          <p:cNvSpPr/>
          <p:nvPr/>
        </p:nvSpPr>
        <p:spPr>
          <a:xfrm>
            <a:off x="3848637" y="1638622"/>
            <a:ext cx="793397" cy="3207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bg1"/>
                </a:solidFill>
              </a:rPr>
              <a:t>电能质量</a:t>
            </a:r>
            <a:endParaRPr lang="en-US" altLang="zh-CN" sz="900" dirty="0">
              <a:solidFill>
                <a:schemeClr val="bg1"/>
              </a:solidFill>
            </a:endParaRPr>
          </a:p>
          <a:p>
            <a:pPr algn="ctr"/>
            <a:r>
              <a:rPr lang="zh-CN" altLang="en-US" sz="900" dirty="0">
                <a:solidFill>
                  <a:schemeClr val="bg1"/>
                </a:solidFill>
              </a:rPr>
              <a:t>监测</a:t>
            </a:r>
          </a:p>
        </p:txBody>
      </p:sp>
      <p:sp>
        <p:nvSpPr>
          <p:cNvPr id="126" name="矩形: 圆角 125"/>
          <p:cNvSpPr/>
          <p:nvPr/>
        </p:nvSpPr>
        <p:spPr>
          <a:xfrm>
            <a:off x="4677497" y="1638622"/>
            <a:ext cx="793397" cy="3207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bg1"/>
                </a:solidFill>
              </a:rPr>
              <a:t>能效诊断</a:t>
            </a:r>
          </a:p>
        </p:txBody>
      </p:sp>
      <p:sp>
        <p:nvSpPr>
          <p:cNvPr id="127" name="矩形: 圆角 126"/>
          <p:cNvSpPr/>
          <p:nvPr/>
        </p:nvSpPr>
        <p:spPr>
          <a:xfrm>
            <a:off x="5506357" y="1638622"/>
            <a:ext cx="793397" cy="3207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bg1"/>
                </a:solidFill>
              </a:rPr>
              <a:t>用电优化</a:t>
            </a:r>
          </a:p>
        </p:txBody>
      </p:sp>
      <p:sp>
        <p:nvSpPr>
          <p:cNvPr id="128" name="矩形: 圆角 127"/>
          <p:cNvSpPr/>
          <p:nvPr/>
        </p:nvSpPr>
        <p:spPr>
          <a:xfrm>
            <a:off x="6333895" y="1638622"/>
            <a:ext cx="793397" cy="3207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bg1"/>
                </a:solidFill>
              </a:rPr>
              <a:t>配电运维</a:t>
            </a:r>
          </a:p>
        </p:txBody>
      </p:sp>
      <p:sp>
        <p:nvSpPr>
          <p:cNvPr id="129" name="矩形: 圆角 128"/>
          <p:cNvSpPr/>
          <p:nvPr/>
        </p:nvSpPr>
        <p:spPr>
          <a:xfrm>
            <a:off x="7149840" y="1638622"/>
            <a:ext cx="793397" cy="3207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bg1"/>
                </a:solidFill>
              </a:rPr>
              <a:t>电气火灾 监测</a:t>
            </a:r>
          </a:p>
        </p:txBody>
      </p:sp>
      <p:sp>
        <p:nvSpPr>
          <p:cNvPr id="130" name="矩形: 圆角 129"/>
          <p:cNvSpPr/>
          <p:nvPr/>
        </p:nvSpPr>
        <p:spPr>
          <a:xfrm>
            <a:off x="7984958" y="1638622"/>
            <a:ext cx="793397" cy="3207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bg1"/>
                </a:solidFill>
              </a:rPr>
              <a:t>智慧消防</a:t>
            </a:r>
          </a:p>
        </p:txBody>
      </p:sp>
      <p:sp>
        <p:nvSpPr>
          <p:cNvPr id="132" name="矩形: 圆角 131"/>
          <p:cNvSpPr/>
          <p:nvPr/>
        </p:nvSpPr>
        <p:spPr>
          <a:xfrm>
            <a:off x="419155" y="941857"/>
            <a:ext cx="1925767" cy="3207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购售电交易服务</a:t>
            </a:r>
          </a:p>
        </p:txBody>
      </p:sp>
      <p:sp>
        <p:nvSpPr>
          <p:cNvPr id="133" name="矩形: 圆角 132"/>
          <p:cNvSpPr/>
          <p:nvPr/>
        </p:nvSpPr>
        <p:spPr>
          <a:xfrm>
            <a:off x="2563633" y="941814"/>
            <a:ext cx="1925767" cy="3207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设备资产运营与管理</a:t>
            </a:r>
          </a:p>
        </p:txBody>
      </p:sp>
      <p:sp>
        <p:nvSpPr>
          <p:cNvPr id="134" name="矩形: 圆角 133"/>
          <p:cNvSpPr/>
          <p:nvPr/>
        </p:nvSpPr>
        <p:spPr>
          <a:xfrm>
            <a:off x="4708111" y="946884"/>
            <a:ext cx="1925767" cy="3207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配网运营与管理</a:t>
            </a:r>
          </a:p>
        </p:txBody>
      </p:sp>
      <p:sp>
        <p:nvSpPr>
          <p:cNvPr id="135" name="矩形: 圆角 134"/>
          <p:cNvSpPr/>
          <p:nvPr/>
        </p:nvSpPr>
        <p:spPr>
          <a:xfrm>
            <a:off x="6852588" y="941857"/>
            <a:ext cx="1925767" cy="3207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节能与能效服务</a:t>
            </a:r>
          </a:p>
        </p:txBody>
      </p: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178FBF37-9220-4C28-9D24-7043448CCB6F}"/>
              </a:ext>
            </a:extLst>
          </p:cNvPr>
          <p:cNvGrpSpPr/>
          <p:nvPr/>
        </p:nvGrpSpPr>
        <p:grpSpPr>
          <a:xfrm>
            <a:off x="7956376" y="195485"/>
            <a:ext cx="1096285" cy="362920"/>
            <a:chOff x="7884368" y="195486"/>
            <a:chExt cx="1096285" cy="362920"/>
          </a:xfrm>
        </p:grpSpPr>
        <p:pic>
          <p:nvPicPr>
            <p:cNvPr id="110" name="图片 109">
              <a:extLst>
                <a:ext uri="{FF2B5EF4-FFF2-40B4-BE49-F238E27FC236}">
                  <a16:creationId xmlns:a16="http://schemas.microsoft.com/office/drawing/2014/main" id="{B86B8ADA-DF97-4FE2-A3B3-420983953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4368" y="195486"/>
              <a:ext cx="1080120" cy="362920"/>
            </a:xfrm>
            <a:prstGeom prst="rect">
              <a:avLst/>
            </a:prstGeom>
          </p:spPr>
        </p:pic>
        <p:sp>
          <p:nvSpPr>
            <p:cNvPr id="113" name="矩形: 圆角 112">
              <a:extLst>
                <a:ext uri="{FF2B5EF4-FFF2-40B4-BE49-F238E27FC236}">
                  <a16:creationId xmlns:a16="http://schemas.microsoft.com/office/drawing/2014/main" id="{24708346-1E69-4B4D-8031-F246374382C5}"/>
                </a:ext>
              </a:extLst>
            </p:cNvPr>
            <p:cNvSpPr/>
            <p:nvPr/>
          </p:nvSpPr>
          <p:spPr>
            <a:xfrm>
              <a:off x="8836637" y="478590"/>
              <a:ext cx="144016" cy="79815"/>
            </a:xfrm>
            <a:prstGeom prst="roundRect">
              <a:avLst/>
            </a:prstGeom>
            <a:solidFill>
              <a:srgbClr val="FBF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1" y="2007300"/>
            <a:ext cx="4848397" cy="2419530"/>
          </a:xfrm>
          <a:prstGeom prst="rect">
            <a:avLst/>
          </a:prstGeom>
        </p:spPr>
      </p:pic>
      <p:sp>
        <p:nvSpPr>
          <p:cNvPr id="5" name="文本框 8"/>
          <p:cNvSpPr>
            <a:spLocks noChangeArrowheads="1"/>
          </p:cNvSpPr>
          <p:nvPr/>
        </p:nvSpPr>
        <p:spPr bwMode="auto">
          <a:xfrm>
            <a:off x="251520" y="205234"/>
            <a:ext cx="5688632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>
              <a:defRPr/>
            </a:pP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我们的技术 </a:t>
            </a:r>
            <a:r>
              <a:rPr lang="en-US" altLang="zh-CN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 </a:t>
            </a:r>
            <a:r>
              <a:rPr lang="zh-CN" altLang="en-US" sz="2400" b="1" kern="1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大数据采集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734787" y="1257296"/>
            <a:ext cx="3562772" cy="468000"/>
            <a:chOff x="2627784" y="1257296"/>
            <a:chExt cx="3562772" cy="468000"/>
          </a:xfrm>
        </p:grpSpPr>
        <p:sp>
          <p:nvSpPr>
            <p:cNvPr id="4" name="Freeform 3"/>
            <p:cNvSpPr/>
            <p:nvPr/>
          </p:nvSpPr>
          <p:spPr>
            <a:xfrm>
              <a:off x="2950556" y="1257296"/>
              <a:ext cx="3240000" cy="468000"/>
            </a:xfrm>
            <a:custGeom>
              <a:avLst/>
              <a:gdLst>
                <a:gd name="connsiteX0" fmla="*/ 0 w 3705099"/>
                <a:gd name="connsiteY0" fmla="*/ 0 h 577806"/>
                <a:gd name="connsiteX1" fmla="*/ 3416196 w 3705099"/>
                <a:gd name="connsiteY1" fmla="*/ 0 h 577806"/>
                <a:gd name="connsiteX2" fmla="*/ 3705099 w 3705099"/>
                <a:gd name="connsiteY2" fmla="*/ 288903 h 577806"/>
                <a:gd name="connsiteX3" fmla="*/ 3416196 w 3705099"/>
                <a:gd name="connsiteY3" fmla="*/ 577806 h 577806"/>
                <a:gd name="connsiteX4" fmla="*/ 0 w 3705099"/>
                <a:gd name="connsiteY4" fmla="*/ 577806 h 577806"/>
                <a:gd name="connsiteX5" fmla="*/ 0 w 3705099"/>
                <a:gd name="connsiteY5" fmla="*/ 0 h 57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5099" h="577806">
                  <a:moveTo>
                    <a:pt x="3705099" y="577805"/>
                  </a:moveTo>
                  <a:lnTo>
                    <a:pt x="288903" y="577805"/>
                  </a:lnTo>
                  <a:lnTo>
                    <a:pt x="0" y="288903"/>
                  </a:lnTo>
                  <a:lnTo>
                    <a:pt x="288903" y="1"/>
                  </a:lnTo>
                  <a:lnTo>
                    <a:pt x="3705099" y="1"/>
                  </a:lnTo>
                  <a:lnTo>
                    <a:pt x="3705099" y="57780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9248" tIns="60961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支撑千万级数据采集、存储、处理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627784" y="1455296"/>
              <a:ext cx="72000" cy="72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719240" y="1491296"/>
              <a:ext cx="288000" cy="0"/>
            </a:xfrm>
            <a:prstGeom prst="lin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050974" y="1960337"/>
            <a:ext cx="3540554" cy="468000"/>
            <a:chOff x="3969788" y="1960337"/>
            <a:chExt cx="3540554" cy="468000"/>
          </a:xfrm>
        </p:grpSpPr>
        <p:sp>
          <p:nvSpPr>
            <p:cNvPr id="8" name="Freeform 7"/>
            <p:cNvSpPr/>
            <p:nvPr/>
          </p:nvSpPr>
          <p:spPr>
            <a:xfrm>
              <a:off x="4270342" y="1960337"/>
              <a:ext cx="3240000" cy="468000"/>
            </a:xfrm>
            <a:custGeom>
              <a:avLst/>
              <a:gdLst>
                <a:gd name="connsiteX0" fmla="*/ 0 w 3705099"/>
                <a:gd name="connsiteY0" fmla="*/ 0 h 577806"/>
                <a:gd name="connsiteX1" fmla="*/ 3416196 w 3705099"/>
                <a:gd name="connsiteY1" fmla="*/ 0 h 577806"/>
                <a:gd name="connsiteX2" fmla="*/ 3705099 w 3705099"/>
                <a:gd name="connsiteY2" fmla="*/ 288903 h 577806"/>
                <a:gd name="connsiteX3" fmla="*/ 3416196 w 3705099"/>
                <a:gd name="connsiteY3" fmla="*/ 577806 h 577806"/>
                <a:gd name="connsiteX4" fmla="*/ 0 w 3705099"/>
                <a:gd name="connsiteY4" fmla="*/ 577806 h 577806"/>
                <a:gd name="connsiteX5" fmla="*/ 0 w 3705099"/>
                <a:gd name="connsiteY5" fmla="*/ 0 h 57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5099" h="577806">
                  <a:moveTo>
                    <a:pt x="3705099" y="577805"/>
                  </a:moveTo>
                  <a:lnTo>
                    <a:pt x="288903" y="577805"/>
                  </a:lnTo>
                  <a:lnTo>
                    <a:pt x="0" y="288903"/>
                  </a:lnTo>
                  <a:lnTo>
                    <a:pt x="288903" y="1"/>
                  </a:lnTo>
                  <a:lnTo>
                    <a:pt x="3705099" y="1"/>
                  </a:lnTo>
                  <a:lnTo>
                    <a:pt x="3705099" y="57780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9248" tIns="60961" rIns="113792" bIns="6096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支持高频采集及实时并发处理</a:t>
              </a:r>
              <a:endParaRPr lang="en-US" altLang="zh-CN" sz="14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969788" y="2166341"/>
              <a:ext cx="72000" cy="72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061244" y="2202341"/>
              <a:ext cx="288000" cy="0"/>
            </a:xfrm>
            <a:prstGeom prst="lin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344943" y="2663378"/>
            <a:ext cx="3524096" cy="468000"/>
            <a:chOff x="5306031" y="2663378"/>
            <a:chExt cx="3524096" cy="468000"/>
          </a:xfrm>
        </p:grpSpPr>
        <p:sp>
          <p:nvSpPr>
            <p:cNvPr id="10" name="Freeform 9"/>
            <p:cNvSpPr/>
            <p:nvPr/>
          </p:nvSpPr>
          <p:spPr>
            <a:xfrm>
              <a:off x="5590127" y="2663378"/>
              <a:ext cx="3240000" cy="468000"/>
            </a:xfrm>
            <a:custGeom>
              <a:avLst/>
              <a:gdLst>
                <a:gd name="connsiteX0" fmla="*/ 0 w 3705099"/>
                <a:gd name="connsiteY0" fmla="*/ 0 h 577806"/>
                <a:gd name="connsiteX1" fmla="*/ 3416196 w 3705099"/>
                <a:gd name="connsiteY1" fmla="*/ 0 h 577806"/>
                <a:gd name="connsiteX2" fmla="*/ 3705099 w 3705099"/>
                <a:gd name="connsiteY2" fmla="*/ 288903 h 577806"/>
                <a:gd name="connsiteX3" fmla="*/ 3416196 w 3705099"/>
                <a:gd name="connsiteY3" fmla="*/ 577806 h 577806"/>
                <a:gd name="connsiteX4" fmla="*/ 0 w 3705099"/>
                <a:gd name="connsiteY4" fmla="*/ 577806 h 577806"/>
                <a:gd name="connsiteX5" fmla="*/ 0 w 3705099"/>
                <a:gd name="connsiteY5" fmla="*/ 0 h 57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5099" h="577806">
                  <a:moveTo>
                    <a:pt x="3705099" y="577805"/>
                  </a:moveTo>
                  <a:lnTo>
                    <a:pt x="288903" y="577805"/>
                  </a:lnTo>
                  <a:lnTo>
                    <a:pt x="0" y="288903"/>
                  </a:lnTo>
                  <a:lnTo>
                    <a:pt x="288903" y="1"/>
                  </a:lnTo>
                  <a:lnTo>
                    <a:pt x="3705099" y="1"/>
                  </a:lnTo>
                  <a:lnTo>
                    <a:pt x="3705099" y="57780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9248" tIns="60961" rIns="113792" bIns="6096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支持多种协议</a:t>
              </a:r>
              <a:endParaRPr lang="en-US" altLang="zh-CN" sz="14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306031" y="2861212"/>
              <a:ext cx="72000" cy="72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397487" y="2897212"/>
              <a:ext cx="288000" cy="0"/>
            </a:xfrm>
            <a:prstGeom prst="lin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065880" y="3366419"/>
            <a:ext cx="3510742" cy="468000"/>
            <a:chOff x="3999600" y="3366419"/>
            <a:chExt cx="3510742" cy="468000"/>
          </a:xfrm>
        </p:grpSpPr>
        <p:sp>
          <p:nvSpPr>
            <p:cNvPr id="12" name="Freeform 11"/>
            <p:cNvSpPr/>
            <p:nvPr/>
          </p:nvSpPr>
          <p:spPr>
            <a:xfrm>
              <a:off x="4270342" y="3366419"/>
              <a:ext cx="3240000" cy="468000"/>
            </a:xfrm>
            <a:custGeom>
              <a:avLst/>
              <a:gdLst>
                <a:gd name="connsiteX0" fmla="*/ 0 w 3705099"/>
                <a:gd name="connsiteY0" fmla="*/ 0 h 577806"/>
                <a:gd name="connsiteX1" fmla="*/ 3416196 w 3705099"/>
                <a:gd name="connsiteY1" fmla="*/ 0 h 577806"/>
                <a:gd name="connsiteX2" fmla="*/ 3705099 w 3705099"/>
                <a:gd name="connsiteY2" fmla="*/ 288903 h 577806"/>
                <a:gd name="connsiteX3" fmla="*/ 3416196 w 3705099"/>
                <a:gd name="connsiteY3" fmla="*/ 577806 h 577806"/>
                <a:gd name="connsiteX4" fmla="*/ 0 w 3705099"/>
                <a:gd name="connsiteY4" fmla="*/ 577806 h 577806"/>
                <a:gd name="connsiteX5" fmla="*/ 0 w 3705099"/>
                <a:gd name="connsiteY5" fmla="*/ 0 h 57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5099" h="577806">
                  <a:moveTo>
                    <a:pt x="3705099" y="577805"/>
                  </a:moveTo>
                  <a:lnTo>
                    <a:pt x="288903" y="577805"/>
                  </a:lnTo>
                  <a:lnTo>
                    <a:pt x="0" y="288903"/>
                  </a:lnTo>
                  <a:lnTo>
                    <a:pt x="288903" y="1"/>
                  </a:lnTo>
                  <a:lnTo>
                    <a:pt x="3705099" y="1"/>
                  </a:lnTo>
                  <a:lnTo>
                    <a:pt x="3705099" y="57780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9248" tIns="60961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安全访问</a:t>
              </a:r>
              <a:endParaRPr lang="en-US" altLang="zh-CN" sz="14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999600" y="3577736"/>
              <a:ext cx="72000" cy="72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091056" y="3613736"/>
              <a:ext cx="288000" cy="0"/>
            </a:xfrm>
            <a:prstGeom prst="lin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751532" y="4069460"/>
            <a:ext cx="3546027" cy="468000"/>
            <a:chOff x="2644529" y="4069460"/>
            <a:chExt cx="3546027" cy="468000"/>
          </a:xfrm>
        </p:grpSpPr>
        <p:sp>
          <p:nvSpPr>
            <p:cNvPr id="14" name="Freeform 13"/>
            <p:cNvSpPr/>
            <p:nvPr/>
          </p:nvSpPr>
          <p:spPr>
            <a:xfrm>
              <a:off x="2950556" y="4069460"/>
              <a:ext cx="3240000" cy="468000"/>
            </a:xfrm>
            <a:custGeom>
              <a:avLst/>
              <a:gdLst>
                <a:gd name="connsiteX0" fmla="*/ 0 w 3705099"/>
                <a:gd name="connsiteY0" fmla="*/ 0 h 577806"/>
                <a:gd name="connsiteX1" fmla="*/ 3416196 w 3705099"/>
                <a:gd name="connsiteY1" fmla="*/ 0 h 577806"/>
                <a:gd name="connsiteX2" fmla="*/ 3705099 w 3705099"/>
                <a:gd name="connsiteY2" fmla="*/ 288903 h 577806"/>
                <a:gd name="connsiteX3" fmla="*/ 3416196 w 3705099"/>
                <a:gd name="connsiteY3" fmla="*/ 577806 h 577806"/>
                <a:gd name="connsiteX4" fmla="*/ 0 w 3705099"/>
                <a:gd name="connsiteY4" fmla="*/ 577806 h 577806"/>
                <a:gd name="connsiteX5" fmla="*/ 0 w 3705099"/>
                <a:gd name="connsiteY5" fmla="*/ 0 h 57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5099" h="577806">
                  <a:moveTo>
                    <a:pt x="3705099" y="577805"/>
                  </a:moveTo>
                  <a:lnTo>
                    <a:pt x="288903" y="577805"/>
                  </a:lnTo>
                  <a:lnTo>
                    <a:pt x="0" y="288903"/>
                  </a:lnTo>
                  <a:lnTo>
                    <a:pt x="288903" y="1"/>
                  </a:lnTo>
                  <a:lnTo>
                    <a:pt x="3705099" y="1"/>
                  </a:lnTo>
                  <a:lnTo>
                    <a:pt x="3705099" y="57780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9248" tIns="60961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数据加密</a:t>
              </a:r>
              <a:endParaRPr lang="en-US" altLang="zh-CN" sz="14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644529" y="4274804"/>
              <a:ext cx="72000" cy="72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735985" y="4310804"/>
              <a:ext cx="288000" cy="0"/>
            </a:xfrm>
            <a:prstGeom prst="lin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038DEEA-F63F-4CEB-A025-50C07FFA5497}"/>
              </a:ext>
            </a:extLst>
          </p:cNvPr>
          <p:cNvGrpSpPr/>
          <p:nvPr/>
        </p:nvGrpSpPr>
        <p:grpSpPr>
          <a:xfrm>
            <a:off x="7956376" y="195485"/>
            <a:ext cx="1096285" cy="362920"/>
            <a:chOff x="7884368" y="195486"/>
            <a:chExt cx="1096285" cy="36292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D0CA9FF2-F585-4D30-B20E-18B5BBC5C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4368" y="195486"/>
              <a:ext cx="1080120" cy="362920"/>
            </a:xfrm>
            <a:prstGeom prst="rect">
              <a:avLst/>
            </a:prstGeom>
          </p:spPr>
        </p:pic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0C533F4D-1D84-41E0-856A-4FFF93A7F2B3}"/>
                </a:ext>
              </a:extLst>
            </p:cNvPr>
            <p:cNvSpPr/>
            <p:nvPr/>
          </p:nvSpPr>
          <p:spPr>
            <a:xfrm>
              <a:off x="8836637" y="478590"/>
              <a:ext cx="144016" cy="79815"/>
            </a:xfrm>
            <a:prstGeom prst="roundRect">
              <a:avLst/>
            </a:prstGeom>
            <a:solidFill>
              <a:srgbClr val="FBF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00"/>
    </mc:Choice>
    <mc:Fallback xmlns="">
      <p:transition advTm="11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4B684C3-2776-4D14-ADDE-A78DA16DF5B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蓝色科技公司介绍PPT.pptx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3133715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3133715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3133715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3133715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​​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65B0"/>
      </a:accent1>
      <a:accent2>
        <a:srgbClr val="00B0F0"/>
      </a:accent2>
      <a:accent3>
        <a:srgbClr val="0084B4"/>
      </a:accent3>
      <a:accent4>
        <a:srgbClr val="92D050"/>
      </a:accent4>
      <a:accent5>
        <a:srgbClr val="FFC000"/>
      </a:accent5>
      <a:accent6>
        <a:srgbClr val="FF0000"/>
      </a:accent6>
      <a:hlink>
        <a:srgbClr val="0000FF"/>
      </a:hlink>
      <a:folHlink>
        <a:srgbClr val="595959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2238</Words>
  <Application>Microsoft Office PowerPoint</Application>
  <PresentationFormat>全屏显示(16:9)</PresentationFormat>
  <Paragraphs>371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微软雅黑</vt:lpstr>
      <vt:lpstr>Arial</vt:lpstr>
      <vt:lpstr>Calibri</vt:lpstr>
      <vt:lpstr>Franklin Gothic Book</vt:lpstr>
      <vt:lpstr>Wingdings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蓝色科技公司介绍PPT.pptx44</dc:title>
  <dc:creator/>
  <cp:lastModifiedBy/>
  <cp:revision>4</cp:revision>
  <dcterms:created xsi:type="dcterms:W3CDTF">2017-04-24T12:44:00Z</dcterms:created>
  <dcterms:modified xsi:type="dcterms:W3CDTF">2019-09-04T12:26:47Z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